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33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05"/>
    <p:restoredTop sz="94656"/>
  </p:normalViewPr>
  <p:slideViewPr>
    <p:cSldViewPr snapToGrid="0">
      <p:cViewPr varScale="1">
        <p:scale>
          <a:sx n="222" d="100"/>
          <a:sy n="222" d="100"/>
        </p:scale>
        <p:origin x="232"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8A766-75AC-6B48-ACB6-5FB1C95375E5}" type="datetimeFigureOut">
              <a:rPr lang="en-US" smtClean="0"/>
              <a:t>7/28/24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08EBE1-AC25-7445-9AF7-23332CBBCD62}" type="slidenum">
              <a:rPr lang="en-US" smtClean="0"/>
              <a:t>‹#›</a:t>
            </a:fld>
            <a:endParaRPr lang="en-US"/>
          </a:p>
        </p:txBody>
      </p:sp>
    </p:spTree>
    <p:extLst>
      <p:ext uri="{BB962C8B-B14F-4D97-AF65-F5344CB8AC3E}">
        <p14:creationId xmlns:p14="http://schemas.microsoft.com/office/powerpoint/2010/main" val="1246668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8EBE1-AC25-7445-9AF7-23332CBBCD62}" type="slidenum">
              <a:rPr lang="en-US" smtClean="0"/>
              <a:t>13</a:t>
            </a:fld>
            <a:endParaRPr lang="en-US"/>
          </a:p>
        </p:txBody>
      </p:sp>
    </p:spTree>
    <p:extLst>
      <p:ext uri="{BB962C8B-B14F-4D97-AF65-F5344CB8AC3E}">
        <p14:creationId xmlns:p14="http://schemas.microsoft.com/office/powerpoint/2010/main" val="408734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08EBE1-AC25-7445-9AF7-23332CBBCD62}" type="slidenum">
              <a:rPr lang="en-US" smtClean="0"/>
              <a:t>42</a:t>
            </a:fld>
            <a:endParaRPr lang="en-US"/>
          </a:p>
        </p:txBody>
      </p:sp>
    </p:spTree>
    <p:extLst>
      <p:ext uri="{BB962C8B-B14F-4D97-AF65-F5344CB8AC3E}">
        <p14:creationId xmlns:p14="http://schemas.microsoft.com/office/powerpoint/2010/main" val="3654355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BA38-8E4E-19C7-AFC9-B72A3EA9A6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37D519-57CF-0913-4E9C-996B3ECF0D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FF6B08-CAAF-92D5-2858-BD12AF68B6E2}"/>
              </a:ext>
            </a:extLst>
          </p:cNvPr>
          <p:cNvSpPr>
            <a:spLocks noGrp="1"/>
          </p:cNvSpPr>
          <p:nvPr>
            <p:ph type="dt" sz="half" idx="10"/>
          </p:nvPr>
        </p:nvSpPr>
        <p:spPr/>
        <p:txBody>
          <a:bodyPr/>
          <a:lstStyle/>
          <a:p>
            <a:fld id="{FD0F1CD0-DADE-DD42-A9EC-2E491F955116}" type="datetimeFigureOut">
              <a:rPr lang="en-US" smtClean="0"/>
              <a:t>7/28/24</a:t>
            </a:fld>
            <a:endParaRPr lang="en-US"/>
          </a:p>
        </p:txBody>
      </p:sp>
      <p:sp>
        <p:nvSpPr>
          <p:cNvPr id="5" name="Footer Placeholder 4">
            <a:extLst>
              <a:ext uri="{FF2B5EF4-FFF2-40B4-BE49-F238E27FC236}">
                <a16:creationId xmlns:a16="http://schemas.microsoft.com/office/drawing/2014/main" id="{A97574B5-F934-1CC3-B0A1-CFCF62E543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CFC91-C7E8-C6F9-E720-BB8865AC4674}"/>
              </a:ext>
            </a:extLst>
          </p:cNvPr>
          <p:cNvSpPr>
            <a:spLocks noGrp="1"/>
          </p:cNvSpPr>
          <p:nvPr>
            <p:ph type="sldNum" sz="quarter" idx="12"/>
          </p:nvPr>
        </p:nvSpPr>
        <p:spPr/>
        <p:txBody>
          <a:bodyPr/>
          <a:lstStyle/>
          <a:p>
            <a:fld id="{2312BE8B-C40E-9C4F-8E70-3598F27094DF}" type="slidenum">
              <a:rPr lang="en-US" smtClean="0"/>
              <a:t>‹#›</a:t>
            </a:fld>
            <a:endParaRPr lang="en-US"/>
          </a:p>
        </p:txBody>
      </p:sp>
    </p:spTree>
    <p:extLst>
      <p:ext uri="{BB962C8B-B14F-4D97-AF65-F5344CB8AC3E}">
        <p14:creationId xmlns:p14="http://schemas.microsoft.com/office/powerpoint/2010/main" val="1339216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EFB4-2F3B-8A21-8EE8-3D9D3660D9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084619-1042-B903-16AF-098858F3C3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3E638-8DB9-5497-4F47-BD86F1F45551}"/>
              </a:ext>
            </a:extLst>
          </p:cNvPr>
          <p:cNvSpPr>
            <a:spLocks noGrp="1"/>
          </p:cNvSpPr>
          <p:nvPr>
            <p:ph type="dt" sz="half" idx="10"/>
          </p:nvPr>
        </p:nvSpPr>
        <p:spPr/>
        <p:txBody>
          <a:bodyPr/>
          <a:lstStyle/>
          <a:p>
            <a:fld id="{FD0F1CD0-DADE-DD42-A9EC-2E491F955116}" type="datetimeFigureOut">
              <a:rPr lang="en-US" smtClean="0"/>
              <a:t>7/28/24</a:t>
            </a:fld>
            <a:endParaRPr lang="en-US"/>
          </a:p>
        </p:txBody>
      </p:sp>
      <p:sp>
        <p:nvSpPr>
          <p:cNvPr id="5" name="Footer Placeholder 4">
            <a:extLst>
              <a:ext uri="{FF2B5EF4-FFF2-40B4-BE49-F238E27FC236}">
                <a16:creationId xmlns:a16="http://schemas.microsoft.com/office/drawing/2014/main" id="{AB3483BE-0DB8-DE1D-FD7A-CD6FE9D2B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0B44A-1A28-B0DE-20FF-902FF454F291}"/>
              </a:ext>
            </a:extLst>
          </p:cNvPr>
          <p:cNvSpPr>
            <a:spLocks noGrp="1"/>
          </p:cNvSpPr>
          <p:nvPr>
            <p:ph type="sldNum" sz="quarter" idx="12"/>
          </p:nvPr>
        </p:nvSpPr>
        <p:spPr/>
        <p:txBody>
          <a:bodyPr/>
          <a:lstStyle/>
          <a:p>
            <a:fld id="{2312BE8B-C40E-9C4F-8E70-3598F27094DF}" type="slidenum">
              <a:rPr lang="en-US" smtClean="0"/>
              <a:t>‹#›</a:t>
            </a:fld>
            <a:endParaRPr lang="en-US"/>
          </a:p>
        </p:txBody>
      </p:sp>
    </p:spTree>
    <p:extLst>
      <p:ext uri="{BB962C8B-B14F-4D97-AF65-F5344CB8AC3E}">
        <p14:creationId xmlns:p14="http://schemas.microsoft.com/office/powerpoint/2010/main" val="1025899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721973-CBB1-A7B5-B0E7-E6E43FB2C9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89B2E7-CC36-CE59-97AB-23CA49B5A9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9FD6BA-C240-8525-356D-8F32B9431105}"/>
              </a:ext>
            </a:extLst>
          </p:cNvPr>
          <p:cNvSpPr>
            <a:spLocks noGrp="1"/>
          </p:cNvSpPr>
          <p:nvPr>
            <p:ph type="dt" sz="half" idx="10"/>
          </p:nvPr>
        </p:nvSpPr>
        <p:spPr/>
        <p:txBody>
          <a:bodyPr/>
          <a:lstStyle/>
          <a:p>
            <a:fld id="{FD0F1CD0-DADE-DD42-A9EC-2E491F955116}" type="datetimeFigureOut">
              <a:rPr lang="en-US" smtClean="0"/>
              <a:t>7/28/24</a:t>
            </a:fld>
            <a:endParaRPr lang="en-US"/>
          </a:p>
        </p:txBody>
      </p:sp>
      <p:sp>
        <p:nvSpPr>
          <p:cNvPr id="5" name="Footer Placeholder 4">
            <a:extLst>
              <a:ext uri="{FF2B5EF4-FFF2-40B4-BE49-F238E27FC236}">
                <a16:creationId xmlns:a16="http://schemas.microsoft.com/office/drawing/2014/main" id="{70589E2E-E8CF-08DA-C7C7-2BFF49D56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9543E-D274-B81E-5E13-1B81D7522219}"/>
              </a:ext>
            </a:extLst>
          </p:cNvPr>
          <p:cNvSpPr>
            <a:spLocks noGrp="1"/>
          </p:cNvSpPr>
          <p:nvPr>
            <p:ph type="sldNum" sz="quarter" idx="12"/>
          </p:nvPr>
        </p:nvSpPr>
        <p:spPr/>
        <p:txBody>
          <a:bodyPr/>
          <a:lstStyle/>
          <a:p>
            <a:fld id="{2312BE8B-C40E-9C4F-8E70-3598F27094DF}" type="slidenum">
              <a:rPr lang="en-US" smtClean="0"/>
              <a:t>‹#›</a:t>
            </a:fld>
            <a:endParaRPr lang="en-US"/>
          </a:p>
        </p:txBody>
      </p:sp>
    </p:spTree>
    <p:extLst>
      <p:ext uri="{BB962C8B-B14F-4D97-AF65-F5344CB8AC3E}">
        <p14:creationId xmlns:p14="http://schemas.microsoft.com/office/powerpoint/2010/main" val="78935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36017281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51471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3339422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F4D44-22B3-5D75-F83C-69D5AFA23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52DFF9-D41D-A835-E863-6A2B508182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F4A9-335B-2C8A-F302-28D50ADBD9A3}"/>
              </a:ext>
            </a:extLst>
          </p:cNvPr>
          <p:cNvSpPr>
            <a:spLocks noGrp="1"/>
          </p:cNvSpPr>
          <p:nvPr>
            <p:ph type="dt" sz="half" idx="10"/>
          </p:nvPr>
        </p:nvSpPr>
        <p:spPr/>
        <p:txBody>
          <a:bodyPr/>
          <a:lstStyle/>
          <a:p>
            <a:fld id="{FD0F1CD0-DADE-DD42-A9EC-2E491F955116}" type="datetimeFigureOut">
              <a:rPr lang="en-US" smtClean="0"/>
              <a:t>7/28/24</a:t>
            </a:fld>
            <a:endParaRPr lang="en-US"/>
          </a:p>
        </p:txBody>
      </p:sp>
      <p:sp>
        <p:nvSpPr>
          <p:cNvPr id="5" name="Footer Placeholder 4">
            <a:extLst>
              <a:ext uri="{FF2B5EF4-FFF2-40B4-BE49-F238E27FC236}">
                <a16:creationId xmlns:a16="http://schemas.microsoft.com/office/drawing/2014/main" id="{3D5D4E63-D42F-671D-FAFB-45760D8F8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B88A5-999D-08AC-7701-E8228A6C2EBF}"/>
              </a:ext>
            </a:extLst>
          </p:cNvPr>
          <p:cNvSpPr>
            <a:spLocks noGrp="1"/>
          </p:cNvSpPr>
          <p:nvPr>
            <p:ph type="sldNum" sz="quarter" idx="12"/>
          </p:nvPr>
        </p:nvSpPr>
        <p:spPr/>
        <p:txBody>
          <a:bodyPr/>
          <a:lstStyle/>
          <a:p>
            <a:fld id="{2312BE8B-C40E-9C4F-8E70-3598F27094DF}" type="slidenum">
              <a:rPr lang="en-US" smtClean="0"/>
              <a:t>‹#›</a:t>
            </a:fld>
            <a:endParaRPr lang="en-US"/>
          </a:p>
        </p:txBody>
      </p:sp>
    </p:spTree>
    <p:extLst>
      <p:ext uri="{BB962C8B-B14F-4D97-AF65-F5344CB8AC3E}">
        <p14:creationId xmlns:p14="http://schemas.microsoft.com/office/powerpoint/2010/main" val="788174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83070-1348-A09C-BA39-2EE798B0B2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321701-A770-DA88-BA7A-146A855F3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F231DB-284E-1AA5-D837-2A1C21033098}"/>
              </a:ext>
            </a:extLst>
          </p:cNvPr>
          <p:cNvSpPr>
            <a:spLocks noGrp="1"/>
          </p:cNvSpPr>
          <p:nvPr>
            <p:ph type="dt" sz="half" idx="10"/>
          </p:nvPr>
        </p:nvSpPr>
        <p:spPr/>
        <p:txBody>
          <a:bodyPr/>
          <a:lstStyle/>
          <a:p>
            <a:fld id="{FD0F1CD0-DADE-DD42-A9EC-2E491F955116}" type="datetimeFigureOut">
              <a:rPr lang="en-US" smtClean="0"/>
              <a:t>7/28/24</a:t>
            </a:fld>
            <a:endParaRPr lang="en-US"/>
          </a:p>
        </p:txBody>
      </p:sp>
      <p:sp>
        <p:nvSpPr>
          <p:cNvPr id="5" name="Footer Placeholder 4">
            <a:extLst>
              <a:ext uri="{FF2B5EF4-FFF2-40B4-BE49-F238E27FC236}">
                <a16:creationId xmlns:a16="http://schemas.microsoft.com/office/drawing/2014/main" id="{C2ACE970-3049-9612-CACA-5B57B6551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F9EB4-7E6B-B115-D2E4-B12E06B4EB20}"/>
              </a:ext>
            </a:extLst>
          </p:cNvPr>
          <p:cNvSpPr>
            <a:spLocks noGrp="1"/>
          </p:cNvSpPr>
          <p:nvPr>
            <p:ph type="sldNum" sz="quarter" idx="12"/>
          </p:nvPr>
        </p:nvSpPr>
        <p:spPr/>
        <p:txBody>
          <a:bodyPr/>
          <a:lstStyle/>
          <a:p>
            <a:fld id="{2312BE8B-C40E-9C4F-8E70-3598F27094DF}" type="slidenum">
              <a:rPr lang="en-US" smtClean="0"/>
              <a:t>‹#›</a:t>
            </a:fld>
            <a:endParaRPr lang="en-US"/>
          </a:p>
        </p:txBody>
      </p:sp>
    </p:spTree>
    <p:extLst>
      <p:ext uri="{BB962C8B-B14F-4D97-AF65-F5344CB8AC3E}">
        <p14:creationId xmlns:p14="http://schemas.microsoft.com/office/powerpoint/2010/main" val="3331256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71B5-AA0F-5B10-958E-41D7EA7D31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082E17-A663-9D87-515C-CF5CC6F11E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592E6A-F4C9-5360-9CAE-09F7C460E9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47F71-66E5-A57D-E371-EEBC993095FA}"/>
              </a:ext>
            </a:extLst>
          </p:cNvPr>
          <p:cNvSpPr>
            <a:spLocks noGrp="1"/>
          </p:cNvSpPr>
          <p:nvPr>
            <p:ph type="dt" sz="half" idx="10"/>
          </p:nvPr>
        </p:nvSpPr>
        <p:spPr/>
        <p:txBody>
          <a:bodyPr/>
          <a:lstStyle/>
          <a:p>
            <a:fld id="{FD0F1CD0-DADE-DD42-A9EC-2E491F955116}" type="datetimeFigureOut">
              <a:rPr lang="en-US" smtClean="0"/>
              <a:t>7/28/24</a:t>
            </a:fld>
            <a:endParaRPr lang="en-US"/>
          </a:p>
        </p:txBody>
      </p:sp>
      <p:sp>
        <p:nvSpPr>
          <p:cNvPr id="6" name="Footer Placeholder 5">
            <a:extLst>
              <a:ext uri="{FF2B5EF4-FFF2-40B4-BE49-F238E27FC236}">
                <a16:creationId xmlns:a16="http://schemas.microsoft.com/office/drawing/2014/main" id="{657E643A-FF34-AE01-E28A-AD6F9E24A0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15D180-48FC-1A51-9859-F1F962012B30}"/>
              </a:ext>
            </a:extLst>
          </p:cNvPr>
          <p:cNvSpPr>
            <a:spLocks noGrp="1"/>
          </p:cNvSpPr>
          <p:nvPr>
            <p:ph type="sldNum" sz="quarter" idx="12"/>
          </p:nvPr>
        </p:nvSpPr>
        <p:spPr/>
        <p:txBody>
          <a:bodyPr/>
          <a:lstStyle/>
          <a:p>
            <a:fld id="{2312BE8B-C40E-9C4F-8E70-3598F27094DF}" type="slidenum">
              <a:rPr lang="en-US" smtClean="0"/>
              <a:t>‹#›</a:t>
            </a:fld>
            <a:endParaRPr lang="en-US"/>
          </a:p>
        </p:txBody>
      </p:sp>
    </p:spTree>
    <p:extLst>
      <p:ext uri="{BB962C8B-B14F-4D97-AF65-F5344CB8AC3E}">
        <p14:creationId xmlns:p14="http://schemas.microsoft.com/office/powerpoint/2010/main" val="1594893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3472-EC18-3BF8-1EF6-A824138309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168231-7A0A-598D-D207-CA9A3B5F74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F618D-EC1B-0A93-2B03-88C8CF38A4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B6A359-E96D-1BCD-731D-AF6A1120A0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823DA5-B26E-0653-C333-86C4C83DF9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C0A5BC-18E4-30B4-C7E3-2A13D23D475F}"/>
              </a:ext>
            </a:extLst>
          </p:cNvPr>
          <p:cNvSpPr>
            <a:spLocks noGrp="1"/>
          </p:cNvSpPr>
          <p:nvPr>
            <p:ph type="dt" sz="half" idx="10"/>
          </p:nvPr>
        </p:nvSpPr>
        <p:spPr/>
        <p:txBody>
          <a:bodyPr/>
          <a:lstStyle/>
          <a:p>
            <a:fld id="{FD0F1CD0-DADE-DD42-A9EC-2E491F955116}" type="datetimeFigureOut">
              <a:rPr lang="en-US" smtClean="0"/>
              <a:t>7/28/24</a:t>
            </a:fld>
            <a:endParaRPr lang="en-US"/>
          </a:p>
        </p:txBody>
      </p:sp>
      <p:sp>
        <p:nvSpPr>
          <p:cNvPr id="8" name="Footer Placeholder 7">
            <a:extLst>
              <a:ext uri="{FF2B5EF4-FFF2-40B4-BE49-F238E27FC236}">
                <a16:creationId xmlns:a16="http://schemas.microsoft.com/office/drawing/2014/main" id="{BFD72ED2-CD8D-37CB-3B57-3CFEEBB89B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0C925D-B82E-9323-E2AF-93DA84461C49}"/>
              </a:ext>
            </a:extLst>
          </p:cNvPr>
          <p:cNvSpPr>
            <a:spLocks noGrp="1"/>
          </p:cNvSpPr>
          <p:nvPr>
            <p:ph type="sldNum" sz="quarter" idx="12"/>
          </p:nvPr>
        </p:nvSpPr>
        <p:spPr/>
        <p:txBody>
          <a:bodyPr/>
          <a:lstStyle/>
          <a:p>
            <a:fld id="{2312BE8B-C40E-9C4F-8E70-3598F27094DF}" type="slidenum">
              <a:rPr lang="en-US" smtClean="0"/>
              <a:t>‹#›</a:t>
            </a:fld>
            <a:endParaRPr lang="en-US"/>
          </a:p>
        </p:txBody>
      </p:sp>
    </p:spTree>
    <p:extLst>
      <p:ext uri="{BB962C8B-B14F-4D97-AF65-F5344CB8AC3E}">
        <p14:creationId xmlns:p14="http://schemas.microsoft.com/office/powerpoint/2010/main" val="2872464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57FC4-D0EF-1556-C1B6-DBC2CAB381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1D58A7-CE13-F759-0AF5-CD99962A6C34}"/>
              </a:ext>
            </a:extLst>
          </p:cNvPr>
          <p:cNvSpPr>
            <a:spLocks noGrp="1"/>
          </p:cNvSpPr>
          <p:nvPr>
            <p:ph type="dt" sz="half" idx="10"/>
          </p:nvPr>
        </p:nvSpPr>
        <p:spPr/>
        <p:txBody>
          <a:bodyPr/>
          <a:lstStyle/>
          <a:p>
            <a:fld id="{FD0F1CD0-DADE-DD42-A9EC-2E491F955116}" type="datetimeFigureOut">
              <a:rPr lang="en-US" smtClean="0"/>
              <a:t>7/28/24</a:t>
            </a:fld>
            <a:endParaRPr lang="en-US"/>
          </a:p>
        </p:txBody>
      </p:sp>
      <p:sp>
        <p:nvSpPr>
          <p:cNvPr id="4" name="Footer Placeholder 3">
            <a:extLst>
              <a:ext uri="{FF2B5EF4-FFF2-40B4-BE49-F238E27FC236}">
                <a16:creationId xmlns:a16="http://schemas.microsoft.com/office/drawing/2014/main" id="{36D9BC85-A092-46BC-4C0E-56F451A0B8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6257ED-A2A4-0787-0983-5ECE2756E663}"/>
              </a:ext>
            </a:extLst>
          </p:cNvPr>
          <p:cNvSpPr>
            <a:spLocks noGrp="1"/>
          </p:cNvSpPr>
          <p:nvPr>
            <p:ph type="sldNum" sz="quarter" idx="12"/>
          </p:nvPr>
        </p:nvSpPr>
        <p:spPr/>
        <p:txBody>
          <a:bodyPr/>
          <a:lstStyle/>
          <a:p>
            <a:fld id="{2312BE8B-C40E-9C4F-8E70-3598F27094DF}" type="slidenum">
              <a:rPr lang="en-US" smtClean="0"/>
              <a:t>‹#›</a:t>
            </a:fld>
            <a:endParaRPr lang="en-US"/>
          </a:p>
        </p:txBody>
      </p:sp>
    </p:spTree>
    <p:extLst>
      <p:ext uri="{BB962C8B-B14F-4D97-AF65-F5344CB8AC3E}">
        <p14:creationId xmlns:p14="http://schemas.microsoft.com/office/powerpoint/2010/main" val="2375140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10377A-E3C3-92FF-B266-961468185631}"/>
              </a:ext>
            </a:extLst>
          </p:cNvPr>
          <p:cNvSpPr>
            <a:spLocks noGrp="1"/>
          </p:cNvSpPr>
          <p:nvPr>
            <p:ph type="dt" sz="half" idx="10"/>
          </p:nvPr>
        </p:nvSpPr>
        <p:spPr/>
        <p:txBody>
          <a:bodyPr/>
          <a:lstStyle/>
          <a:p>
            <a:fld id="{FD0F1CD0-DADE-DD42-A9EC-2E491F955116}" type="datetimeFigureOut">
              <a:rPr lang="en-US" smtClean="0"/>
              <a:t>7/28/24</a:t>
            </a:fld>
            <a:endParaRPr lang="en-US"/>
          </a:p>
        </p:txBody>
      </p:sp>
      <p:sp>
        <p:nvSpPr>
          <p:cNvPr id="3" name="Footer Placeholder 2">
            <a:extLst>
              <a:ext uri="{FF2B5EF4-FFF2-40B4-BE49-F238E27FC236}">
                <a16:creationId xmlns:a16="http://schemas.microsoft.com/office/drawing/2014/main" id="{3D8A69A1-BC41-A3F1-6C29-2D0610D92A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CF5C39-606B-42BB-7CEE-EE26244B8DC5}"/>
              </a:ext>
            </a:extLst>
          </p:cNvPr>
          <p:cNvSpPr>
            <a:spLocks noGrp="1"/>
          </p:cNvSpPr>
          <p:nvPr>
            <p:ph type="sldNum" sz="quarter" idx="12"/>
          </p:nvPr>
        </p:nvSpPr>
        <p:spPr/>
        <p:txBody>
          <a:bodyPr/>
          <a:lstStyle/>
          <a:p>
            <a:fld id="{2312BE8B-C40E-9C4F-8E70-3598F27094DF}" type="slidenum">
              <a:rPr lang="en-US" smtClean="0"/>
              <a:t>‹#›</a:t>
            </a:fld>
            <a:endParaRPr lang="en-US"/>
          </a:p>
        </p:txBody>
      </p:sp>
    </p:spTree>
    <p:extLst>
      <p:ext uri="{BB962C8B-B14F-4D97-AF65-F5344CB8AC3E}">
        <p14:creationId xmlns:p14="http://schemas.microsoft.com/office/powerpoint/2010/main" val="203702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5BA7C-971C-0815-F909-3CDBD5BB1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58F2A7-41C2-DCD5-9880-50F05FD224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CC0971-08B4-A725-3963-3E51118DA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551E09-D53E-E2E3-E347-A684D1B6D6C5}"/>
              </a:ext>
            </a:extLst>
          </p:cNvPr>
          <p:cNvSpPr>
            <a:spLocks noGrp="1"/>
          </p:cNvSpPr>
          <p:nvPr>
            <p:ph type="dt" sz="half" idx="10"/>
          </p:nvPr>
        </p:nvSpPr>
        <p:spPr/>
        <p:txBody>
          <a:bodyPr/>
          <a:lstStyle/>
          <a:p>
            <a:fld id="{FD0F1CD0-DADE-DD42-A9EC-2E491F955116}" type="datetimeFigureOut">
              <a:rPr lang="en-US" smtClean="0"/>
              <a:t>7/28/24</a:t>
            </a:fld>
            <a:endParaRPr lang="en-US"/>
          </a:p>
        </p:txBody>
      </p:sp>
      <p:sp>
        <p:nvSpPr>
          <p:cNvPr id="6" name="Footer Placeholder 5">
            <a:extLst>
              <a:ext uri="{FF2B5EF4-FFF2-40B4-BE49-F238E27FC236}">
                <a16:creationId xmlns:a16="http://schemas.microsoft.com/office/drawing/2014/main" id="{8A536F45-6F4D-5335-BE8D-EB5A93875C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E756D-D705-29AD-F843-DA6C2F234876}"/>
              </a:ext>
            </a:extLst>
          </p:cNvPr>
          <p:cNvSpPr>
            <a:spLocks noGrp="1"/>
          </p:cNvSpPr>
          <p:nvPr>
            <p:ph type="sldNum" sz="quarter" idx="12"/>
          </p:nvPr>
        </p:nvSpPr>
        <p:spPr/>
        <p:txBody>
          <a:bodyPr/>
          <a:lstStyle/>
          <a:p>
            <a:fld id="{2312BE8B-C40E-9C4F-8E70-3598F27094DF}" type="slidenum">
              <a:rPr lang="en-US" smtClean="0"/>
              <a:t>‹#›</a:t>
            </a:fld>
            <a:endParaRPr lang="en-US"/>
          </a:p>
        </p:txBody>
      </p:sp>
    </p:spTree>
    <p:extLst>
      <p:ext uri="{BB962C8B-B14F-4D97-AF65-F5344CB8AC3E}">
        <p14:creationId xmlns:p14="http://schemas.microsoft.com/office/powerpoint/2010/main" val="352201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FB37-6A48-5E71-540A-C11EDAAB94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80D501-FA48-49B8-6EC8-91D0B8B5CF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6DC4C3-F6E7-1057-015C-F33DE1622D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23489C-ECA8-4FDB-410B-02ECAC9150F8}"/>
              </a:ext>
            </a:extLst>
          </p:cNvPr>
          <p:cNvSpPr>
            <a:spLocks noGrp="1"/>
          </p:cNvSpPr>
          <p:nvPr>
            <p:ph type="dt" sz="half" idx="10"/>
          </p:nvPr>
        </p:nvSpPr>
        <p:spPr/>
        <p:txBody>
          <a:bodyPr/>
          <a:lstStyle/>
          <a:p>
            <a:fld id="{FD0F1CD0-DADE-DD42-A9EC-2E491F955116}" type="datetimeFigureOut">
              <a:rPr lang="en-US" smtClean="0"/>
              <a:t>7/28/24</a:t>
            </a:fld>
            <a:endParaRPr lang="en-US"/>
          </a:p>
        </p:txBody>
      </p:sp>
      <p:sp>
        <p:nvSpPr>
          <p:cNvPr id="6" name="Footer Placeholder 5">
            <a:extLst>
              <a:ext uri="{FF2B5EF4-FFF2-40B4-BE49-F238E27FC236}">
                <a16:creationId xmlns:a16="http://schemas.microsoft.com/office/drawing/2014/main" id="{B6CA4772-5370-4326-D1D3-78CAFC17B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CADE47-CB47-0E19-B8B9-FEB4CAD2FB17}"/>
              </a:ext>
            </a:extLst>
          </p:cNvPr>
          <p:cNvSpPr>
            <a:spLocks noGrp="1"/>
          </p:cNvSpPr>
          <p:nvPr>
            <p:ph type="sldNum" sz="quarter" idx="12"/>
          </p:nvPr>
        </p:nvSpPr>
        <p:spPr/>
        <p:txBody>
          <a:bodyPr/>
          <a:lstStyle/>
          <a:p>
            <a:fld id="{2312BE8B-C40E-9C4F-8E70-3598F27094DF}" type="slidenum">
              <a:rPr lang="en-US" smtClean="0"/>
              <a:t>‹#›</a:t>
            </a:fld>
            <a:endParaRPr lang="en-US"/>
          </a:p>
        </p:txBody>
      </p:sp>
    </p:spTree>
    <p:extLst>
      <p:ext uri="{BB962C8B-B14F-4D97-AF65-F5344CB8AC3E}">
        <p14:creationId xmlns:p14="http://schemas.microsoft.com/office/powerpoint/2010/main" val="17435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784F3D-CEB1-8C97-DF2A-72DACB2E60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433944-7733-9853-16CC-FF36F32563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2A2E1-47EC-7011-14AC-45F5715786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F1CD0-DADE-DD42-A9EC-2E491F955116}" type="datetimeFigureOut">
              <a:rPr lang="en-US" smtClean="0"/>
              <a:t>7/28/24</a:t>
            </a:fld>
            <a:endParaRPr lang="en-US"/>
          </a:p>
        </p:txBody>
      </p:sp>
      <p:sp>
        <p:nvSpPr>
          <p:cNvPr id="5" name="Footer Placeholder 4">
            <a:extLst>
              <a:ext uri="{FF2B5EF4-FFF2-40B4-BE49-F238E27FC236}">
                <a16:creationId xmlns:a16="http://schemas.microsoft.com/office/drawing/2014/main" id="{4BCCC7D6-4BF7-7AD4-1F9F-BDFD5AFBDE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F085B5-62B4-4523-F14D-71E93D16B6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2BE8B-C40E-9C4F-8E70-3598F27094DF}" type="slidenum">
              <a:rPr lang="en-US" smtClean="0"/>
              <a:t>‹#›</a:t>
            </a:fld>
            <a:endParaRPr lang="en-US"/>
          </a:p>
        </p:txBody>
      </p:sp>
    </p:spTree>
    <p:extLst>
      <p:ext uri="{BB962C8B-B14F-4D97-AF65-F5344CB8AC3E}">
        <p14:creationId xmlns:p14="http://schemas.microsoft.com/office/powerpoint/2010/main" val="916471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ocket launching with smoke and clouds&#10;&#10;Description automatically generated">
            <a:extLst>
              <a:ext uri="{FF2B5EF4-FFF2-40B4-BE49-F238E27FC236}">
                <a16:creationId xmlns:a16="http://schemas.microsoft.com/office/drawing/2014/main" id="{A9CD2C65-7EBB-96C6-6171-E6AE07C00B67}"/>
              </a:ext>
            </a:extLst>
          </p:cNvPr>
          <p:cNvPicPr>
            <a:picLocks noChangeAspect="1"/>
          </p:cNvPicPr>
          <p:nvPr/>
        </p:nvPicPr>
        <p:blipFill>
          <a:blip r:embed="rId2"/>
          <a:stretch>
            <a:fillRect/>
          </a:stretch>
        </p:blipFill>
        <p:spPr>
          <a:xfrm>
            <a:off x="0" y="4827"/>
            <a:ext cx="12200598" cy="6853173"/>
          </a:xfrm>
          <a:prstGeom prst="rect">
            <a:avLst/>
          </a:prstGeom>
        </p:spPr>
      </p:pic>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&lt;Lorby Bi&gt;</a:t>
            </a:r>
          </a:p>
          <a:p>
            <a:r>
              <a:rPr lang="en-US" dirty="0">
                <a:solidFill>
                  <a:schemeClr val="bg2"/>
                </a:solidFill>
                <a:latin typeface="Abadi" panose="020B0604020104020204" pitchFamily="34" charset="0"/>
                <a:ea typeface="SF Pro" pitchFamily="2" charset="0"/>
                <a:cs typeface="SF Pro" pitchFamily="2" charset="0"/>
              </a:rPr>
              <a:t>&lt;Jul, 2024&gt;</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9802A379-5901-1682-94CD-56AB24F0AC68}"/>
              </a:ext>
            </a:extLst>
          </p:cNvPr>
          <p:cNvSpPr txBox="1">
            <a:spLocks/>
          </p:cNvSpPr>
          <p:nvPr/>
        </p:nvSpPr>
        <p:spPr>
          <a:xfrm>
            <a:off x="486202" y="1455725"/>
            <a:ext cx="5967278" cy="486362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collect the data with SpaceX API, we performed with the following steps:</a:t>
            </a:r>
          </a:p>
          <a:p>
            <a:pPr marL="800100" lvl="1" indent="-3429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Abadi" panose="020B0604020104020204" pitchFamily="34" charset="0"/>
              </a:rPr>
              <a:t>Get data from data source </a:t>
            </a:r>
          </a:p>
          <a:p>
            <a:pPr marL="800100" lvl="1" indent="-3429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Abadi" panose="020B0604020104020204" pitchFamily="34" charset="0"/>
              </a:rPr>
              <a:t>Identifying missing value and data type of each column</a:t>
            </a:r>
          </a:p>
          <a:p>
            <a:pPr marL="800100" lvl="1" indent="-3429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Abadi" panose="020B0604020104020204" pitchFamily="34" charset="0"/>
              </a:rPr>
              <a:t>Checking statistics information, such as count of launch site, mission outcome per orbits</a:t>
            </a:r>
          </a:p>
          <a:p>
            <a:pPr marL="800100" lvl="1" indent="-3429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Abadi" panose="020B0604020104020204" pitchFamily="34" charset="0"/>
              </a:rPr>
              <a:t>Creating a </a:t>
            </a:r>
            <a:r>
              <a:rPr lang="en-US" sz="2200" dirty="0" err="1">
                <a:solidFill>
                  <a:schemeClr val="accent3">
                    <a:lumMod val="25000"/>
                  </a:schemeClr>
                </a:solidFill>
                <a:latin typeface="Abadi" panose="020B0604020104020204" pitchFamily="34" charset="0"/>
              </a:rPr>
              <a:t>landing_class</a:t>
            </a:r>
            <a:r>
              <a:rPr lang="en-US" sz="2200" dirty="0">
                <a:solidFill>
                  <a:schemeClr val="accent3">
                    <a:lumMod val="25000"/>
                  </a:schemeClr>
                </a:solidFill>
                <a:latin typeface="Abadi" panose="020B0604020104020204" pitchFamily="34" charset="0"/>
              </a:rPr>
              <a:t> column from outcome column</a:t>
            </a:r>
          </a:p>
          <a:p>
            <a:pPr marL="800100" lvl="1" indent="-3429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Abadi" panose="020B0604020104020204" pitchFamily="34" charset="0"/>
              </a:rPr>
              <a:t>Calculating the mean of </a:t>
            </a:r>
            <a:r>
              <a:rPr lang="en-US" sz="2200" dirty="0" err="1">
                <a:solidFill>
                  <a:schemeClr val="accent3">
                    <a:lumMod val="25000"/>
                  </a:schemeClr>
                </a:solidFill>
                <a:latin typeface="Abadi" panose="020B0604020104020204" pitchFamily="34" charset="0"/>
              </a:rPr>
              <a:t>landing_class</a:t>
            </a:r>
            <a:r>
              <a:rPr lang="en-US" sz="2200" dirty="0">
                <a:solidFill>
                  <a:schemeClr val="accent3">
                    <a:lumMod val="25000"/>
                  </a:schemeClr>
                </a:solidFill>
                <a:latin typeface="Abadi" panose="020B0604020104020204" pitchFamily="34" charset="0"/>
              </a:rPr>
              <a:t> column to get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Reference: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/Lorby04/</a:t>
            </a:r>
            <a:r>
              <a:rPr lang="en-US" sz="2200" dirty="0" err="1">
                <a:solidFill>
                  <a:schemeClr val="accent3">
                    <a:lumMod val="25000"/>
                  </a:schemeClr>
                </a:solidFill>
                <a:latin typeface="Abadi" panose="020B0604020104020204" pitchFamily="34" charset="0"/>
              </a:rPr>
              <a:t>IBMCapstone</a:t>
            </a:r>
            <a:r>
              <a:rPr lang="en-US" sz="2200" dirty="0">
                <a:solidFill>
                  <a:schemeClr val="accent3">
                    <a:lumMod val="25000"/>
                  </a:schemeClr>
                </a:solidFill>
                <a:latin typeface="Abadi" panose="020B0604020104020204" pitchFamily="34" charset="0"/>
              </a:rPr>
              <a:t>/blob/master/module_1_L3/labs-jupyter-spacex-Data%20wrangling.ipynb</a:t>
            </a:r>
            <a:endParaRPr lang="en-US" dirty="0"/>
          </a:p>
          <a:p>
            <a:endParaRPr lang="en-US" dirty="0"/>
          </a:p>
        </p:txBody>
      </p:sp>
      <p:sp>
        <p:nvSpPr>
          <p:cNvPr id="3" name="Content Placeholder 4">
            <a:extLst>
              <a:ext uri="{FF2B5EF4-FFF2-40B4-BE49-F238E27FC236}">
                <a16:creationId xmlns:a16="http://schemas.microsoft.com/office/drawing/2014/main" id="{43CF8772-88AF-2C54-E39D-E1C3B81EC9EE}"/>
              </a:ext>
            </a:extLst>
          </p:cNvPr>
          <p:cNvSpPr txBox="1">
            <a:spLocks/>
          </p:cNvSpPr>
          <p:nvPr/>
        </p:nvSpPr>
        <p:spPr>
          <a:xfrm>
            <a:off x="6908960" y="1155449"/>
            <a:ext cx="4065011" cy="507094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6" name="Terminator 5">
            <a:extLst>
              <a:ext uri="{FF2B5EF4-FFF2-40B4-BE49-F238E27FC236}">
                <a16:creationId xmlns:a16="http://schemas.microsoft.com/office/drawing/2014/main" id="{C0F174CD-894E-625C-121E-07A487D4A3D6}"/>
              </a:ext>
            </a:extLst>
          </p:cNvPr>
          <p:cNvSpPr/>
          <p:nvPr/>
        </p:nvSpPr>
        <p:spPr>
          <a:xfrm>
            <a:off x="8151703" y="1430173"/>
            <a:ext cx="1207838" cy="25540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Start</a:t>
            </a:r>
          </a:p>
        </p:txBody>
      </p:sp>
      <p:sp>
        <p:nvSpPr>
          <p:cNvPr id="7" name="Process 6">
            <a:extLst>
              <a:ext uri="{FF2B5EF4-FFF2-40B4-BE49-F238E27FC236}">
                <a16:creationId xmlns:a16="http://schemas.microsoft.com/office/drawing/2014/main" id="{5A200278-5475-BD7C-CB5B-D2DA1AC53ACD}"/>
              </a:ext>
            </a:extLst>
          </p:cNvPr>
          <p:cNvSpPr/>
          <p:nvPr/>
        </p:nvSpPr>
        <p:spPr>
          <a:xfrm>
            <a:off x="7611689" y="2624036"/>
            <a:ext cx="2287868" cy="41582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Checking missing value</a:t>
            </a:r>
          </a:p>
          <a:p>
            <a:pPr algn="ctr"/>
            <a:r>
              <a:rPr lang="en-US" sz="1200" dirty="0"/>
              <a:t>Checking data types</a:t>
            </a:r>
          </a:p>
        </p:txBody>
      </p:sp>
      <p:sp>
        <p:nvSpPr>
          <p:cNvPr id="9" name="Process 8">
            <a:extLst>
              <a:ext uri="{FF2B5EF4-FFF2-40B4-BE49-F238E27FC236}">
                <a16:creationId xmlns:a16="http://schemas.microsoft.com/office/drawing/2014/main" id="{CC37348E-4937-D38B-3C89-0DD0B4A1A162}"/>
              </a:ext>
            </a:extLst>
          </p:cNvPr>
          <p:cNvSpPr/>
          <p:nvPr/>
        </p:nvSpPr>
        <p:spPr>
          <a:xfrm>
            <a:off x="7771818" y="1940002"/>
            <a:ext cx="1967607" cy="41583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df</a:t>
            </a:r>
            <a:r>
              <a:rPr lang="en-US" sz="1200" dirty="0"/>
              <a:t> := get data</a:t>
            </a:r>
          </a:p>
        </p:txBody>
      </p:sp>
      <p:sp>
        <p:nvSpPr>
          <p:cNvPr id="10" name="Process 9">
            <a:extLst>
              <a:ext uri="{FF2B5EF4-FFF2-40B4-BE49-F238E27FC236}">
                <a16:creationId xmlns:a16="http://schemas.microsoft.com/office/drawing/2014/main" id="{5630FD39-F3C1-63AA-3997-DF4F2CEC72E9}"/>
              </a:ext>
            </a:extLst>
          </p:cNvPr>
          <p:cNvSpPr/>
          <p:nvPr/>
        </p:nvSpPr>
        <p:spPr>
          <a:xfrm>
            <a:off x="7611689" y="3284354"/>
            <a:ext cx="2287868" cy="36273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Checking statistics information</a:t>
            </a:r>
          </a:p>
        </p:txBody>
      </p:sp>
      <p:sp>
        <p:nvSpPr>
          <p:cNvPr id="11" name="Process 10">
            <a:extLst>
              <a:ext uri="{FF2B5EF4-FFF2-40B4-BE49-F238E27FC236}">
                <a16:creationId xmlns:a16="http://schemas.microsoft.com/office/drawing/2014/main" id="{0AA92CD1-BADF-5FB5-AEE6-4AC27D676413}"/>
              </a:ext>
            </a:extLst>
          </p:cNvPr>
          <p:cNvSpPr/>
          <p:nvPr/>
        </p:nvSpPr>
        <p:spPr>
          <a:xfrm>
            <a:off x="7611689" y="4938722"/>
            <a:ext cx="2287868" cy="36273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Success rate := </a:t>
            </a:r>
            <a:r>
              <a:rPr lang="en-US" sz="1200" dirty="0" err="1"/>
              <a:t>landing_class.mean</a:t>
            </a:r>
            <a:r>
              <a:rPr lang="en-US" sz="1200" dirty="0"/>
              <a:t>()</a:t>
            </a:r>
          </a:p>
        </p:txBody>
      </p:sp>
      <p:sp>
        <p:nvSpPr>
          <p:cNvPr id="12" name="Terminator 11">
            <a:extLst>
              <a:ext uri="{FF2B5EF4-FFF2-40B4-BE49-F238E27FC236}">
                <a16:creationId xmlns:a16="http://schemas.microsoft.com/office/drawing/2014/main" id="{F17AA74C-16C3-62E4-825D-F0CE3AA02D71}"/>
              </a:ext>
            </a:extLst>
          </p:cNvPr>
          <p:cNvSpPr/>
          <p:nvPr/>
        </p:nvSpPr>
        <p:spPr>
          <a:xfrm>
            <a:off x="8298423" y="5794006"/>
            <a:ext cx="914400" cy="312415"/>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End</a:t>
            </a:r>
          </a:p>
        </p:txBody>
      </p:sp>
      <p:cxnSp>
        <p:nvCxnSpPr>
          <p:cNvPr id="13" name="Straight Arrow Connector 12">
            <a:extLst>
              <a:ext uri="{FF2B5EF4-FFF2-40B4-BE49-F238E27FC236}">
                <a16:creationId xmlns:a16="http://schemas.microsoft.com/office/drawing/2014/main" id="{41EFDCD4-771F-8ADE-F7BB-1127D3C20A81}"/>
              </a:ext>
            </a:extLst>
          </p:cNvPr>
          <p:cNvCxnSpPr>
            <a:stCxn id="6" idx="2"/>
            <a:endCxn id="9" idx="0"/>
          </p:cNvCxnSpPr>
          <p:nvPr/>
        </p:nvCxnSpPr>
        <p:spPr>
          <a:xfrm>
            <a:off x="8755622" y="1685579"/>
            <a:ext cx="0" cy="25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DFD942-BAAE-8C67-55B1-4650D6B4D298}"/>
              </a:ext>
            </a:extLst>
          </p:cNvPr>
          <p:cNvCxnSpPr>
            <a:cxnSpLocks/>
            <a:stCxn id="9" idx="2"/>
            <a:endCxn id="7" idx="0"/>
          </p:cNvCxnSpPr>
          <p:nvPr/>
        </p:nvCxnSpPr>
        <p:spPr>
          <a:xfrm>
            <a:off x="8755622" y="2355832"/>
            <a:ext cx="1" cy="268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72F0A8B-AA4F-B8D7-D5F9-D2620E8C56A9}"/>
              </a:ext>
            </a:extLst>
          </p:cNvPr>
          <p:cNvCxnSpPr>
            <a:cxnSpLocks/>
            <a:stCxn id="7" idx="2"/>
            <a:endCxn id="10" idx="0"/>
          </p:cNvCxnSpPr>
          <p:nvPr/>
        </p:nvCxnSpPr>
        <p:spPr>
          <a:xfrm>
            <a:off x="8755623" y="3039865"/>
            <a:ext cx="0" cy="24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955FD2-9C3E-ED10-F8F9-56CBCE255D43}"/>
              </a:ext>
            </a:extLst>
          </p:cNvPr>
          <p:cNvCxnSpPr>
            <a:cxnSpLocks/>
            <a:stCxn id="10" idx="2"/>
            <a:endCxn id="22" idx="0"/>
          </p:cNvCxnSpPr>
          <p:nvPr/>
        </p:nvCxnSpPr>
        <p:spPr>
          <a:xfrm>
            <a:off x="8755623" y="3647092"/>
            <a:ext cx="0" cy="264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85F7B30-D552-E1A1-05AF-EB61C9EBABE7}"/>
              </a:ext>
            </a:extLst>
          </p:cNvPr>
          <p:cNvCxnSpPr>
            <a:cxnSpLocks/>
            <a:stCxn id="11" idx="2"/>
            <a:endCxn id="12" idx="0"/>
          </p:cNvCxnSpPr>
          <p:nvPr/>
        </p:nvCxnSpPr>
        <p:spPr>
          <a:xfrm>
            <a:off x="8755623" y="5301460"/>
            <a:ext cx="0" cy="492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Process 21">
            <a:extLst>
              <a:ext uri="{FF2B5EF4-FFF2-40B4-BE49-F238E27FC236}">
                <a16:creationId xmlns:a16="http://schemas.microsoft.com/office/drawing/2014/main" id="{BFE4C346-3FF1-1C4B-88B0-DE97C8206C99}"/>
              </a:ext>
            </a:extLst>
          </p:cNvPr>
          <p:cNvSpPr/>
          <p:nvPr/>
        </p:nvSpPr>
        <p:spPr>
          <a:xfrm>
            <a:off x="7611689" y="3911253"/>
            <a:ext cx="2287868" cy="499571"/>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Landing_class</a:t>
            </a:r>
            <a:r>
              <a:rPr lang="en-US" sz="1200" dirty="0"/>
              <a:t> := </a:t>
            </a:r>
            <a:r>
              <a:rPr lang="en-US" sz="1200" dirty="0" err="1"/>
              <a:t>df</a:t>
            </a:r>
            <a:r>
              <a:rPr lang="en-US" sz="1200" dirty="0"/>
              <a:t>[‘Outcome].map(0 if x is bad else 1)</a:t>
            </a:r>
          </a:p>
        </p:txBody>
      </p:sp>
      <p:cxnSp>
        <p:nvCxnSpPr>
          <p:cNvPr id="38" name="Straight Arrow Connector 37">
            <a:extLst>
              <a:ext uri="{FF2B5EF4-FFF2-40B4-BE49-F238E27FC236}">
                <a16:creationId xmlns:a16="http://schemas.microsoft.com/office/drawing/2014/main" id="{276AF13D-67D6-CC38-8085-7DFC71C0A95E}"/>
              </a:ext>
            </a:extLst>
          </p:cNvPr>
          <p:cNvCxnSpPr>
            <a:cxnSpLocks/>
            <a:stCxn id="22" idx="2"/>
            <a:endCxn id="11" idx="0"/>
          </p:cNvCxnSpPr>
          <p:nvPr/>
        </p:nvCxnSpPr>
        <p:spPr>
          <a:xfrm>
            <a:off x="8755623" y="4410824"/>
            <a:ext cx="0" cy="527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0000"/>
            <a:ext cx="10243430" cy="4906963"/>
          </a:xfrm>
          <a:prstGeom prst="rect">
            <a:avLst/>
          </a:prstGeom>
        </p:spPr>
        <p:txBody>
          <a:bodyPr lIns="91440" tIns="45720" rIns="91440" bIns="45720" anchor="t">
            <a:normAutofit/>
          </a:bodyPr>
          <a:lstStyle/>
          <a:p>
            <a:pPr>
              <a:lnSpc>
                <a:spcPct val="100000"/>
              </a:lnSpc>
              <a:spcBef>
                <a:spcPts val="1400"/>
              </a:spcBef>
            </a:pPr>
            <a:r>
              <a:rPr lang="en-US" sz="1800" b="1" dirty="0">
                <a:solidFill>
                  <a:schemeClr val="accent3">
                    <a:lumMod val="25000"/>
                  </a:schemeClr>
                </a:solidFill>
                <a:latin typeface="Abadi" panose="020B0604020104020204" pitchFamily="34" charset="0"/>
              </a:rPr>
              <a:t>The charts that are used for EDA:</a:t>
            </a:r>
          </a:p>
          <a:p>
            <a:pPr lvl="1"/>
            <a:r>
              <a:rPr lang="en-US" sz="1700" b="1" dirty="0">
                <a:solidFill>
                  <a:srgbClr val="0E0E0E"/>
                </a:solidFill>
                <a:effectLst/>
                <a:latin typeface="Abadi" panose="020B0604020104020204" pitchFamily="34" charset="0"/>
              </a:rPr>
              <a:t>Scatter Plots: scatter plots can be used to inspect the correlations or patterns between two numerical variables, it is used to view the following relationships</a:t>
            </a:r>
          </a:p>
          <a:p>
            <a:pPr lvl="2"/>
            <a:r>
              <a:rPr lang="en-US" sz="1600" dirty="0">
                <a:solidFill>
                  <a:srgbClr val="0E0E0E"/>
                </a:solidFill>
                <a:effectLst/>
                <a:latin typeface="Abadi" panose="020B0604020104020204" pitchFamily="34" charset="0"/>
              </a:rPr>
              <a:t>the impact to success launching of relationship between flight number payload</a:t>
            </a:r>
          </a:p>
          <a:p>
            <a:pPr lvl="2"/>
            <a:r>
              <a:rPr lang="en-US" sz="1600" dirty="0">
                <a:solidFill>
                  <a:srgbClr val="0E0E0E"/>
                </a:solidFill>
                <a:effectLst/>
                <a:latin typeface="Abadi" panose="020B0604020104020204" pitchFamily="34" charset="0"/>
              </a:rPr>
              <a:t>the impact to success launching of relationship between flight number and  launch site </a:t>
            </a:r>
          </a:p>
          <a:p>
            <a:pPr lvl="2"/>
            <a:r>
              <a:rPr lang="en-US" sz="1600" dirty="0">
                <a:solidFill>
                  <a:srgbClr val="0E0E0E"/>
                </a:solidFill>
                <a:effectLst/>
                <a:latin typeface="Abadi" panose="020B0604020104020204" pitchFamily="34" charset="0"/>
              </a:rPr>
              <a:t>the impact to success launching of relationship between  launch site  and payload</a:t>
            </a:r>
          </a:p>
          <a:p>
            <a:pPr lvl="2"/>
            <a:r>
              <a:rPr lang="en-US" sz="1600" dirty="0">
                <a:solidFill>
                  <a:srgbClr val="0E0E0E"/>
                </a:solidFill>
                <a:effectLst/>
                <a:latin typeface="Abadi" panose="020B0604020104020204" pitchFamily="34" charset="0"/>
              </a:rPr>
              <a:t>the impact to success launching of relationship between flight number and orbit type</a:t>
            </a:r>
          </a:p>
          <a:p>
            <a:pPr lvl="2"/>
            <a:r>
              <a:rPr lang="en-US" sz="1600" dirty="0">
                <a:solidFill>
                  <a:srgbClr val="0E0E0E"/>
                </a:solidFill>
                <a:effectLst/>
                <a:latin typeface="Abadi" panose="020B0604020104020204" pitchFamily="34" charset="0"/>
              </a:rPr>
              <a:t>the impact to success launching of relationship between payload and orbit type</a:t>
            </a:r>
          </a:p>
          <a:p>
            <a:pPr lvl="1"/>
            <a:endParaRPr lang="en-US" sz="1700" b="1" dirty="0">
              <a:solidFill>
                <a:srgbClr val="0E0E0E"/>
              </a:solidFill>
              <a:effectLst/>
              <a:latin typeface="Abadi" panose="020B0604020104020204" pitchFamily="34" charset="0"/>
            </a:endParaRPr>
          </a:p>
          <a:p>
            <a:pPr lvl="1"/>
            <a:r>
              <a:rPr lang="en-US" sz="1700" b="1" dirty="0">
                <a:solidFill>
                  <a:srgbClr val="0E0E0E"/>
                </a:solidFill>
                <a:effectLst/>
                <a:latin typeface="Abadi" panose="020B0604020104020204" pitchFamily="34" charset="0"/>
              </a:rPr>
              <a:t>Bar Charts: bar charts can be  used to show the frequency distribution of categorical variables, it is used to demonstrate:</a:t>
            </a:r>
          </a:p>
          <a:p>
            <a:pPr lvl="2"/>
            <a:r>
              <a:rPr lang="en-US" sz="1600" dirty="0">
                <a:solidFill>
                  <a:srgbClr val="0E0E0E"/>
                </a:solidFill>
                <a:latin typeface="Abadi" panose="020B0604020104020204" pitchFamily="34" charset="0"/>
              </a:rPr>
              <a:t>The success rate distributed against the orbit type</a:t>
            </a:r>
            <a:endParaRPr lang="en-US" sz="1600" dirty="0">
              <a:solidFill>
                <a:srgbClr val="0E0E0E"/>
              </a:solidFill>
              <a:effectLst/>
              <a:latin typeface="Abadi" panose="020B0604020104020204" pitchFamily="34" charset="0"/>
            </a:endParaRPr>
          </a:p>
          <a:p>
            <a:pPr lvl="1"/>
            <a:r>
              <a:rPr lang="en-US" sz="1700" b="1" dirty="0">
                <a:solidFill>
                  <a:srgbClr val="0E0E0E"/>
                </a:solidFill>
                <a:effectLst/>
                <a:latin typeface="Abadi" panose="020B0604020104020204" pitchFamily="34" charset="0"/>
              </a:rPr>
              <a:t>Line Plots: line plots can be used to display the trend of a continuous data over time, it is used to visualize:</a:t>
            </a:r>
          </a:p>
          <a:p>
            <a:pPr lvl="2"/>
            <a:r>
              <a:rPr lang="en-US" sz="1600" dirty="0">
                <a:solidFill>
                  <a:srgbClr val="0E0E0E"/>
                </a:solidFill>
                <a:effectLst/>
                <a:latin typeface="Abadi" panose="020B0604020104020204" pitchFamily="34" charset="0"/>
              </a:rPr>
              <a:t>The success rate climbing trend over years</a:t>
            </a:r>
          </a:p>
          <a:p>
            <a:r>
              <a:rPr lang="en-US" sz="1800" b="1" dirty="0">
                <a:solidFill>
                  <a:schemeClr val="accent3">
                    <a:lumMod val="25000"/>
                  </a:schemeClr>
                </a:solidFill>
                <a:latin typeface="Abadi" panose="020B0604020104020204" pitchFamily="34" charset="0"/>
              </a:rPr>
              <a:t>Reference: </a:t>
            </a:r>
            <a:r>
              <a:rPr lang="en-US" sz="1800" dirty="0">
                <a:solidFill>
                  <a:schemeClr val="accent3">
                    <a:lumMod val="25000"/>
                  </a:schemeClr>
                </a:solidFill>
                <a:latin typeface="Abadi" panose="020B0604020104020204" pitchFamily="34" charset="0"/>
              </a:rPr>
              <a:t>https://</a:t>
            </a:r>
            <a:r>
              <a:rPr lang="en-US" sz="1800" dirty="0" err="1">
                <a:solidFill>
                  <a:schemeClr val="accent3">
                    <a:lumMod val="25000"/>
                  </a:schemeClr>
                </a:solidFill>
                <a:latin typeface="Abadi" panose="020B0604020104020204" pitchFamily="34" charset="0"/>
              </a:rPr>
              <a:t>github.com</a:t>
            </a:r>
            <a:r>
              <a:rPr lang="en-US" sz="1800" dirty="0">
                <a:solidFill>
                  <a:schemeClr val="accent3">
                    <a:lumMod val="25000"/>
                  </a:schemeClr>
                </a:solidFill>
                <a:latin typeface="Abadi" panose="020B0604020104020204" pitchFamily="34" charset="0"/>
              </a:rPr>
              <a:t>/Lorby04/</a:t>
            </a:r>
            <a:r>
              <a:rPr lang="en-US" sz="1800" dirty="0" err="1">
                <a:solidFill>
                  <a:schemeClr val="accent3">
                    <a:lumMod val="25000"/>
                  </a:schemeClr>
                </a:solidFill>
                <a:latin typeface="Abadi" panose="020B0604020104020204" pitchFamily="34" charset="0"/>
              </a:rPr>
              <a:t>IBMCapstone</a:t>
            </a:r>
            <a:r>
              <a:rPr lang="en-US" sz="1800" dirty="0">
                <a:solidFill>
                  <a:schemeClr val="accent3">
                    <a:lumMod val="25000"/>
                  </a:schemeClr>
                </a:solidFill>
                <a:latin typeface="Abadi" panose="020B0604020104020204" pitchFamily="34" charset="0"/>
              </a:rPr>
              <a:t>/blob/master/module_2/Visualization/</a:t>
            </a:r>
            <a:r>
              <a:rPr lang="en-US" sz="1800" dirty="0" err="1">
                <a:solidFill>
                  <a:schemeClr val="accent3">
                    <a:lumMod val="25000"/>
                  </a:schemeClr>
                </a:solidFill>
                <a:latin typeface="Abadi" panose="020B0604020104020204" pitchFamily="34" charset="0"/>
              </a:rPr>
              <a:t>edadataviz.ipynb</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To perform EDA with SQL, the following operations are used to show relevant results:</a:t>
            </a:r>
          </a:p>
          <a:p>
            <a:pPr lvl="1"/>
            <a:r>
              <a:rPr lang="en-US" sz="1200" dirty="0"/>
              <a:t>SELECT DISTINCT "</a:t>
            </a:r>
            <a:r>
              <a:rPr lang="en-US" sz="1200" dirty="0" err="1"/>
              <a:t>Launch_Site</a:t>
            </a:r>
            <a:r>
              <a:rPr lang="en-US" sz="1200" dirty="0"/>
              <a:t>" FROM SPACEXTBL: to display the names of unique launch sites</a:t>
            </a:r>
          </a:p>
          <a:p>
            <a:pPr lvl="1"/>
            <a:r>
              <a:rPr lang="en-US" sz="1200" dirty="0"/>
              <a:t>SELECT * FROM SPACEXTBL WHERE "</a:t>
            </a:r>
            <a:r>
              <a:rPr lang="en-US" sz="1200" dirty="0" err="1"/>
              <a:t>Launch_Site</a:t>
            </a:r>
            <a:r>
              <a:rPr lang="en-US" sz="1200" dirty="0"/>
              <a:t>" LIKE 'CCA%' LIMIT 5: to display 5 records where launch sites begin with "CCA"</a:t>
            </a:r>
          </a:p>
          <a:p>
            <a:pPr lvl="1"/>
            <a:r>
              <a:rPr lang="en-US" sz="1200" dirty="0"/>
              <a:t>SELECT SUM(PAYLOAD_MASS__KG_) FROM SPACEXTBL WHERE "Customer" = 'NASA (CRS)' : to calculate total payload mass carried by boosters launched by NASA (CRS)</a:t>
            </a:r>
          </a:p>
          <a:p>
            <a:pPr lvl="1"/>
            <a:r>
              <a:rPr lang="en-US" sz="1200" dirty="0"/>
              <a:t>SELECT AVG(PAYLOAD_MASS__KG_) FROM SPACEXTBL WHERE "</a:t>
            </a:r>
            <a:r>
              <a:rPr lang="en-US" sz="1200" dirty="0" err="1"/>
              <a:t>Booster_Version</a:t>
            </a:r>
            <a:r>
              <a:rPr lang="en-US" sz="1200" dirty="0"/>
              <a:t>" LIKE 'F9 v1.1' : to calculate average payload mass carried by booster version F9 v1.1</a:t>
            </a:r>
          </a:p>
          <a:p>
            <a:pPr lvl="1"/>
            <a:r>
              <a:rPr lang="en-US" sz="1200" dirty="0"/>
              <a:t>SELECT MIN(Date) FROM SPACEXTBL WHERE "</a:t>
            </a:r>
            <a:r>
              <a:rPr lang="en-US" sz="1200" dirty="0" err="1"/>
              <a:t>Landing_Outcome</a:t>
            </a:r>
            <a:r>
              <a:rPr lang="en-US" sz="1200" dirty="0"/>
              <a:t>" LIKE 'Success (ground pad)’ : to find  the date of first successful landing outcome on ground pad</a:t>
            </a:r>
          </a:p>
          <a:p>
            <a:pPr lvl="1"/>
            <a:r>
              <a:rPr lang="en-US" sz="1200" dirty="0"/>
              <a:t>SELECT "</a:t>
            </a:r>
            <a:r>
              <a:rPr lang="en-US" sz="1200" dirty="0" err="1"/>
              <a:t>Booster_Version</a:t>
            </a:r>
            <a:r>
              <a:rPr lang="en-US" sz="1200" dirty="0"/>
              <a:t>" FROM SPACEXTBL WHERE "</a:t>
            </a:r>
            <a:r>
              <a:rPr lang="en-US" sz="1200" dirty="0" err="1"/>
              <a:t>Landing_Outcome</a:t>
            </a:r>
            <a:r>
              <a:rPr lang="en-US" sz="1200" dirty="0"/>
              <a:t>" LIKE 'Success (drone ship)' AND "PAYLOAD_MASS__KG_" BETWEEN 4000 AND 6000 : to list boosters with successful drone ship landings and payload mass between 4000-6000 kg</a:t>
            </a:r>
          </a:p>
          <a:p>
            <a:pPr lvl="1"/>
            <a:r>
              <a:rPr lang="en-US" sz="1200" dirty="0"/>
              <a:t>SELECT COUNT(CASE WHEN "</a:t>
            </a:r>
            <a:r>
              <a:rPr lang="en-US" sz="1200" dirty="0" err="1"/>
              <a:t>Mission_Outcome</a:t>
            </a:r>
            <a:r>
              <a:rPr lang="en-US" sz="1200" dirty="0"/>
              <a:t>" LIKE 'Success%' THEN 1 END) AS Successful, COUNT(CASE WHEN "</a:t>
            </a:r>
            <a:r>
              <a:rPr lang="en-US" sz="1200" dirty="0" err="1"/>
              <a:t>Mission_Outcome</a:t>
            </a:r>
            <a:r>
              <a:rPr lang="en-US" sz="1200" dirty="0"/>
              <a:t>" LIKE 'Failure%' THEN 1 END) AS Failure FROM SPACEXTBL : to count total number of successful and failed mission outcomes</a:t>
            </a:r>
          </a:p>
          <a:p>
            <a:pPr lvl="1"/>
            <a:r>
              <a:rPr lang="en-US" sz="1200" dirty="0"/>
              <a:t>SELECT "</a:t>
            </a:r>
            <a:r>
              <a:rPr lang="en-US" sz="1200" dirty="0" err="1"/>
              <a:t>Booster_Version</a:t>
            </a:r>
            <a:r>
              <a:rPr lang="en-US" sz="1200" dirty="0"/>
              <a:t>" FROM SPACEXTBL WHERE "PAYLOAD_MASS__KG_" = (SELECT MAX("PAYLOAD_MASS__KG_") FROM SPACEXTBL) : to list booster versions that carried maximum payload mass</a:t>
            </a:r>
          </a:p>
          <a:p>
            <a:pPr lvl="1"/>
            <a:r>
              <a:rPr lang="en-US" sz="1200" dirty="0"/>
              <a:t>SELECT CASE </a:t>
            </a:r>
            <a:r>
              <a:rPr lang="en-US" sz="1200" i="1" dirty="0">
                <a:solidFill>
                  <a:srgbClr val="00B050"/>
                </a:solidFill>
              </a:rPr>
              <a:t>(month to name mapping) </a:t>
            </a:r>
            <a:r>
              <a:rPr lang="en-US" sz="1200" dirty="0"/>
              <a:t>... END AS month, </a:t>
            </a:r>
            <a:r>
              <a:rPr lang="en-US" sz="1200" dirty="0" err="1"/>
              <a:t>Landing_Outcome</a:t>
            </a:r>
            <a:r>
              <a:rPr lang="en-US" sz="1200" dirty="0"/>
              <a:t>, </a:t>
            </a:r>
            <a:r>
              <a:rPr lang="en-US" sz="1200" dirty="0" err="1"/>
              <a:t>Booster_Version</a:t>
            </a:r>
            <a:r>
              <a:rPr lang="en-US" sz="1200" dirty="0"/>
              <a:t>, </a:t>
            </a:r>
            <a:r>
              <a:rPr lang="en-US" sz="1200" dirty="0" err="1"/>
              <a:t>Launch_Site</a:t>
            </a:r>
            <a:r>
              <a:rPr lang="en-US" sz="1200" dirty="0"/>
              <a:t> FROM SPACEXTBL WHERE </a:t>
            </a:r>
            <a:r>
              <a:rPr lang="en-US" sz="1200" dirty="0" err="1"/>
              <a:t>Landing_Outcome</a:t>
            </a:r>
            <a:r>
              <a:rPr lang="en-US" sz="1200" dirty="0"/>
              <a:t> LIKE 'Failure (drone ship)' AND </a:t>
            </a:r>
            <a:r>
              <a:rPr lang="en-US" sz="1200" dirty="0" err="1"/>
              <a:t>substr</a:t>
            </a:r>
            <a:r>
              <a:rPr lang="en-US" sz="1200" dirty="0"/>
              <a:t>(Date, 0, 5) = '2015' : to list month names, failure landing outcomes on drone ships, booster versions, and launch sites for 2015</a:t>
            </a:r>
          </a:p>
          <a:p>
            <a:pPr lvl="1"/>
            <a:r>
              <a:rPr lang="en-US" sz="1200" dirty="0"/>
              <a:t>SELECT "</a:t>
            </a:r>
            <a:r>
              <a:rPr lang="en-US" sz="1200" dirty="0" err="1"/>
              <a:t>Landing_Outcome</a:t>
            </a:r>
            <a:r>
              <a:rPr lang="en-US" sz="1200" dirty="0"/>
              <a:t>", COUNT(*) as outcomes FROM SPACEXTBL WHERE "Date" BETWEEN '2010-06-04' AND '2017-03-20' GROUP BY "</a:t>
            </a:r>
            <a:r>
              <a:rPr lang="en-US" sz="1200" dirty="0" err="1"/>
              <a:t>Landing_Outcome</a:t>
            </a:r>
            <a:r>
              <a:rPr lang="en-US" sz="1200" dirty="0"/>
              <a:t>" ORDER BY outcomes DESC : to rank count of landing outcomes between 2010-06-04 and 2017-03-20 in descending order</a:t>
            </a:r>
            <a:endParaRPr lang="en-US" sz="2200" dirty="0">
              <a:solidFill>
                <a:schemeClr val="accent3">
                  <a:lumMod val="25000"/>
                </a:schemeClr>
              </a:solidFill>
              <a:latin typeface="Abadi" panose="020B0604020104020204" pitchFamily="34" charset="0"/>
            </a:endParaRPr>
          </a:p>
          <a:p>
            <a:r>
              <a:rPr lang="en-US" sz="2400" b="1" dirty="0">
                <a:solidFill>
                  <a:schemeClr val="accent3">
                    <a:lumMod val="25000"/>
                  </a:schemeClr>
                </a:solidFill>
                <a:latin typeface="Abadi" panose="020B0604020104020204" pitchFamily="34" charset="0"/>
              </a:rPr>
              <a:t>Reference: </a:t>
            </a:r>
            <a:r>
              <a:rPr lang="en-US" sz="2400" dirty="0">
                <a:solidFill>
                  <a:schemeClr val="accent3">
                    <a:lumMod val="25000"/>
                  </a:schemeClr>
                </a:solidFill>
                <a:latin typeface="Abadi" panose="020B0604020104020204" pitchFamily="34" charset="0"/>
              </a:rPr>
              <a:t>https://</a:t>
            </a:r>
            <a:r>
              <a:rPr lang="en-US" sz="2400" dirty="0" err="1">
                <a:solidFill>
                  <a:schemeClr val="accent3">
                    <a:lumMod val="25000"/>
                  </a:schemeClr>
                </a:solidFill>
                <a:latin typeface="Abadi" panose="020B0604020104020204" pitchFamily="34" charset="0"/>
              </a:rPr>
              <a:t>github.com</a:t>
            </a:r>
            <a:r>
              <a:rPr lang="en-US" sz="2400" dirty="0">
                <a:solidFill>
                  <a:schemeClr val="accent3">
                    <a:lumMod val="25000"/>
                  </a:schemeClr>
                </a:solidFill>
                <a:latin typeface="Abadi" panose="020B0604020104020204" pitchFamily="34" charset="0"/>
              </a:rPr>
              <a:t>/Lorby04/</a:t>
            </a:r>
            <a:r>
              <a:rPr lang="en-US" sz="2400" dirty="0" err="1">
                <a:solidFill>
                  <a:schemeClr val="accent3">
                    <a:lumMod val="25000"/>
                  </a:schemeClr>
                </a:solidFill>
                <a:latin typeface="Abadi" panose="020B0604020104020204" pitchFamily="34" charset="0"/>
              </a:rPr>
              <a:t>IBMCapstone</a:t>
            </a:r>
            <a:r>
              <a:rPr lang="en-US" sz="2400" dirty="0">
                <a:solidFill>
                  <a:schemeClr val="accent3">
                    <a:lumMod val="25000"/>
                  </a:schemeClr>
                </a:solidFill>
                <a:latin typeface="Abadi" panose="020B0604020104020204" pitchFamily="34" charset="0"/>
              </a:rPr>
              <a:t>/blob/master/module_2/</a:t>
            </a:r>
            <a:r>
              <a:rPr lang="en-US" sz="2400" dirty="0" err="1">
                <a:solidFill>
                  <a:schemeClr val="accent3">
                    <a:lumMod val="25000"/>
                  </a:schemeClr>
                </a:solidFill>
                <a:latin typeface="Abadi" panose="020B0604020104020204" pitchFamily="34" charset="0"/>
              </a:rPr>
              <a:t>SQLLIte</a:t>
            </a:r>
            <a:r>
              <a:rPr lang="en-US" sz="2400" dirty="0">
                <a:solidFill>
                  <a:schemeClr val="accent3">
                    <a:lumMod val="25000"/>
                  </a:schemeClr>
                </a:solidFill>
                <a:latin typeface="Abadi" panose="020B0604020104020204" pitchFamily="34" charset="0"/>
              </a:rPr>
              <a:t>/</a:t>
            </a:r>
            <a:r>
              <a:rPr lang="en-US" sz="2400" dirty="0" err="1">
                <a:solidFill>
                  <a:schemeClr val="accent3">
                    <a:lumMod val="25000"/>
                  </a:schemeClr>
                </a:solidFill>
                <a:latin typeface="Abadi" panose="020B0604020104020204" pitchFamily="34" charset="0"/>
              </a:rPr>
              <a:t>jupyter</a:t>
            </a:r>
            <a:r>
              <a:rPr lang="en-US" sz="2400" dirty="0">
                <a:solidFill>
                  <a:schemeClr val="accent3">
                    <a:lumMod val="25000"/>
                  </a:schemeClr>
                </a:solidFill>
                <a:latin typeface="Abadi" panose="020B0604020104020204" pitchFamily="34" charset="0"/>
              </a:rPr>
              <a:t>-labs-</a:t>
            </a:r>
            <a:r>
              <a:rPr lang="en-US" sz="2400" dirty="0" err="1">
                <a:solidFill>
                  <a:schemeClr val="accent3">
                    <a:lumMod val="25000"/>
                  </a:schemeClr>
                </a:solidFill>
                <a:latin typeface="Abadi" panose="020B0604020104020204" pitchFamily="34" charset="0"/>
              </a:rPr>
              <a:t>eda</a:t>
            </a:r>
            <a:r>
              <a:rPr lang="en-US" sz="2400" dirty="0">
                <a:solidFill>
                  <a:schemeClr val="accent3">
                    <a:lumMod val="25000"/>
                  </a:schemeClr>
                </a:solidFill>
                <a:latin typeface="Abadi" panose="020B0604020104020204" pitchFamily="34" charset="0"/>
              </a:rPr>
              <a:t>-</a:t>
            </a:r>
            <a:r>
              <a:rPr lang="en-US" sz="2400" dirty="0" err="1">
                <a:solidFill>
                  <a:schemeClr val="accent3">
                    <a:lumMod val="25000"/>
                  </a:schemeClr>
                </a:solidFill>
                <a:latin typeface="Abadi" panose="020B0604020104020204" pitchFamily="34" charset="0"/>
              </a:rPr>
              <a:t>sql-coursera_sqllite.ipynb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087699"/>
            <a:ext cx="10515600" cy="5138693"/>
          </a:xfrm>
          <a:prstGeom prst="rect">
            <a:avLst/>
          </a:prstGeom>
        </p:spPr>
        <p:txBody>
          <a:bodyPr>
            <a:normAutofit fontScale="40000" lnSpcReduction="20000"/>
          </a:bodyPr>
          <a:lstStyle/>
          <a:p>
            <a:pPr>
              <a:lnSpc>
                <a:spcPct val="100000"/>
              </a:lnSpc>
              <a:spcBef>
                <a:spcPts val="1400"/>
              </a:spcBef>
            </a:pPr>
            <a:r>
              <a:rPr lang="en-US" sz="4500" b="1" dirty="0">
                <a:solidFill>
                  <a:schemeClr val="accent3">
                    <a:lumMod val="25000"/>
                  </a:schemeClr>
                </a:solidFill>
                <a:latin typeface="Abadi" panose="020B0604020104020204" pitchFamily="34" charset="0"/>
              </a:rPr>
              <a:t>Objects added in the map:</a:t>
            </a:r>
          </a:p>
          <a:p>
            <a:pPr lvl="1">
              <a:lnSpc>
                <a:spcPct val="100000"/>
              </a:lnSpc>
              <a:spcBef>
                <a:spcPts val="1400"/>
              </a:spcBef>
            </a:pPr>
            <a:r>
              <a:rPr lang="en-US" sz="3500" dirty="0">
                <a:solidFill>
                  <a:schemeClr val="accent3">
                    <a:lumMod val="25000"/>
                  </a:schemeClr>
                </a:solidFill>
                <a:latin typeface="Abadi" panose="020B0604020104020204" pitchFamily="34" charset="0"/>
              </a:rPr>
              <a:t>A highlighted circle for each launch site.  </a:t>
            </a:r>
          </a:p>
          <a:p>
            <a:pPr lvl="1">
              <a:lnSpc>
                <a:spcPct val="100000"/>
              </a:lnSpc>
              <a:spcBef>
                <a:spcPts val="1400"/>
              </a:spcBef>
            </a:pPr>
            <a:r>
              <a:rPr lang="en-US" sz="3500" dirty="0">
                <a:solidFill>
                  <a:schemeClr val="accent3">
                    <a:lumMod val="25000"/>
                  </a:schemeClr>
                </a:solidFill>
                <a:latin typeface="Abadi" panose="020B0604020104020204" pitchFamily="34" charset="0"/>
              </a:rPr>
              <a:t>A marker with the name of site for each launch site</a:t>
            </a:r>
          </a:p>
          <a:p>
            <a:pPr lvl="1">
              <a:lnSpc>
                <a:spcPct val="100000"/>
              </a:lnSpc>
              <a:spcBef>
                <a:spcPts val="1400"/>
              </a:spcBef>
            </a:pPr>
            <a:r>
              <a:rPr lang="en-US" sz="3500" dirty="0">
                <a:solidFill>
                  <a:schemeClr val="accent3">
                    <a:lumMod val="25000"/>
                  </a:schemeClr>
                </a:solidFill>
                <a:latin typeface="Abadi" panose="020B0604020104020204" pitchFamily="34" charset="0"/>
              </a:rPr>
              <a:t>A marker cluster with green marker for success and red marker for failure on each launch site</a:t>
            </a:r>
          </a:p>
          <a:p>
            <a:pPr lvl="1">
              <a:lnSpc>
                <a:spcPct val="100000"/>
              </a:lnSpc>
              <a:spcBef>
                <a:spcPts val="1400"/>
              </a:spcBef>
            </a:pPr>
            <a:r>
              <a:rPr lang="en-US" sz="3500" dirty="0">
                <a:solidFill>
                  <a:schemeClr val="accent3">
                    <a:lumMod val="25000"/>
                  </a:schemeClr>
                </a:solidFill>
                <a:latin typeface="Abadi" panose="020B0604020104020204" pitchFamily="34" charset="0"/>
              </a:rPr>
              <a:t>A distance marker at coastline near to the site CCAFS SLC-40 </a:t>
            </a:r>
          </a:p>
          <a:p>
            <a:pPr lvl="1">
              <a:lnSpc>
                <a:spcPct val="100000"/>
              </a:lnSpc>
              <a:spcBef>
                <a:spcPts val="1400"/>
              </a:spcBef>
            </a:pPr>
            <a:r>
              <a:rPr lang="en-US" sz="3500" dirty="0">
                <a:solidFill>
                  <a:schemeClr val="accent3">
                    <a:lumMod val="25000"/>
                  </a:schemeClr>
                </a:solidFill>
                <a:latin typeface="Abadi" panose="020B0604020104020204" pitchFamily="34" charset="0"/>
              </a:rPr>
              <a:t>A distance line from the site CCAFS SLC-40 to the coastline</a:t>
            </a:r>
          </a:p>
          <a:p>
            <a:pPr>
              <a:lnSpc>
                <a:spcPct val="100000"/>
              </a:lnSpc>
              <a:spcBef>
                <a:spcPts val="1400"/>
              </a:spcBef>
            </a:pPr>
            <a:r>
              <a:rPr lang="en-US" sz="4500" b="1" dirty="0">
                <a:solidFill>
                  <a:schemeClr val="accent3">
                    <a:lumMod val="25000"/>
                  </a:schemeClr>
                </a:solidFill>
                <a:latin typeface="Abadi" panose="020B0604020104020204" pitchFamily="34" charset="0"/>
              </a:rPr>
              <a:t>Reasons to add the objects in the map:</a:t>
            </a:r>
          </a:p>
          <a:p>
            <a:pPr lvl="1">
              <a:lnSpc>
                <a:spcPct val="100000"/>
              </a:lnSpc>
              <a:spcBef>
                <a:spcPts val="1400"/>
              </a:spcBef>
            </a:pPr>
            <a:r>
              <a:rPr lang="en-US" sz="3500" dirty="0">
                <a:solidFill>
                  <a:schemeClr val="accent3">
                    <a:lumMod val="25000"/>
                  </a:schemeClr>
                </a:solidFill>
                <a:latin typeface="Abadi" panose="020B0604020104020204" pitchFamily="34" charset="0"/>
              </a:rPr>
              <a:t>The highlighted circle plus with the marker with site name provides intuitive insights for people to be aware of where all the sites are.</a:t>
            </a:r>
          </a:p>
          <a:p>
            <a:pPr lvl="1">
              <a:lnSpc>
                <a:spcPct val="100000"/>
              </a:lnSpc>
              <a:spcBef>
                <a:spcPts val="1400"/>
              </a:spcBef>
            </a:pPr>
            <a:r>
              <a:rPr lang="en-US" sz="3500" dirty="0">
                <a:solidFill>
                  <a:schemeClr val="accent3">
                    <a:lumMod val="25000"/>
                  </a:schemeClr>
                </a:solidFill>
                <a:latin typeface="Abadi" panose="020B0604020104020204" pitchFamily="34" charset="0"/>
              </a:rPr>
              <a:t>To group markers with colored indication of success or failure of launch in a marker cluster for each site provides a good map readability</a:t>
            </a:r>
          </a:p>
          <a:p>
            <a:pPr lvl="1">
              <a:lnSpc>
                <a:spcPct val="100000"/>
              </a:lnSpc>
              <a:spcBef>
                <a:spcPts val="1400"/>
              </a:spcBef>
            </a:pPr>
            <a:r>
              <a:rPr lang="en-US" sz="3500" dirty="0">
                <a:solidFill>
                  <a:srgbClr val="0E0E0E"/>
                </a:solidFill>
                <a:effectLst/>
                <a:latin typeface="Abadi" panose="020B0604020104020204" pitchFamily="34" charset="0"/>
              </a:rPr>
              <a:t>The distance marker on the closest coastline and distance line between the site and coastline gives </a:t>
            </a:r>
            <a:r>
              <a:rPr lang="en-US" sz="3500" dirty="0">
                <a:solidFill>
                  <a:srgbClr val="0E0E0E"/>
                </a:solidFill>
                <a:latin typeface="Abadi" panose="020B0604020104020204" pitchFamily="34" charset="0"/>
              </a:rPr>
              <a:t>visually connected site and the coastline for people to understand the geographic position of the site better</a:t>
            </a:r>
            <a:r>
              <a:rPr lang="en-US" sz="3500" dirty="0">
                <a:solidFill>
                  <a:srgbClr val="0E0E0E"/>
                </a:solidFill>
                <a:effectLst/>
                <a:latin typeface="Abadi" panose="020B0604020104020204" pitchFamily="34" charset="0"/>
              </a:rPr>
              <a:t>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3300" b="1" dirty="0">
                <a:solidFill>
                  <a:schemeClr val="accent3">
                    <a:lumMod val="25000"/>
                  </a:schemeClr>
                </a:solidFill>
                <a:latin typeface="Abadi" panose="020B0604020104020204" pitchFamily="34" charset="0"/>
              </a:rPr>
              <a:t>Reference</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3500" dirty="0">
                <a:solidFill>
                  <a:schemeClr val="accent3">
                    <a:lumMod val="25000"/>
                  </a:schemeClr>
                </a:solidFill>
                <a:latin typeface="Abadi" panose="020B0604020104020204" pitchFamily="34" charset="0"/>
              </a:rPr>
              <a:t>    https://</a:t>
            </a:r>
            <a:r>
              <a:rPr lang="en-US" sz="3500" dirty="0" err="1">
                <a:solidFill>
                  <a:schemeClr val="accent3">
                    <a:lumMod val="25000"/>
                  </a:schemeClr>
                </a:solidFill>
                <a:latin typeface="Abadi" panose="020B0604020104020204" pitchFamily="34" charset="0"/>
              </a:rPr>
              <a:t>github.com</a:t>
            </a:r>
            <a:r>
              <a:rPr lang="en-US" sz="3500" dirty="0">
                <a:solidFill>
                  <a:schemeClr val="accent3">
                    <a:lumMod val="25000"/>
                  </a:schemeClr>
                </a:solidFill>
                <a:latin typeface="Abadi" panose="020B0604020104020204" pitchFamily="34" charset="0"/>
              </a:rPr>
              <a:t>/Lorby04/</a:t>
            </a:r>
            <a:r>
              <a:rPr lang="en-US" sz="3500" dirty="0" err="1">
                <a:solidFill>
                  <a:schemeClr val="accent3">
                    <a:lumMod val="25000"/>
                  </a:schemeClr>
                </a:solidFill>
                <a:latin typeface="Abadi" panose="020B0604020104020204" pitchFamily="34" charset="0"/>
              </a:rPr>
              <a:t>IBMCapstone</a:t>
            </a:r>
            <a:r>
              <a:rPr lang="en-US" sz="3500" dirty="0">
                <a:solidFill>
                  <a:schemeClr val="accent3">
                    <a:lumMod val="25000"/>
                  </a:schemeClr>
                </a:solidFill>
                <a:latin typeface="Abadi" panose="020B0604020104020204" pitchFamily="34" charset="0"/>
              </a:rPr>
              <a:t>/blob/master/module_3/interactive/</a:t>
            </a:r>
            <a:r>
              <a:rPr lang="en-US" sz="3500" dirty="0" err="1">
                <a:solidFill>
                  <a:schemeClr val="accent3">
                    <a:lumMod val="25000"/>
                  </a:schemeClr>
                </a:solidFill>
                <a:latin typeface="Abadi" panose="020B0604020104020204" pitchFamily="34" charset="0"/>
              </a:rPr>
              <a:t>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7172"/>
            <a:ext cx="9745589" cy="4879791"/>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is built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including the following elements:</a:t>
            </a:r>
          </a:p>
          <a:p>
            <a:pPr marL="502920" lvl="1">
              <a:lnSpc>
                <a:spcPct val="100000"/>
              </a:lnSpc>
              <a:spcBef>
                <a:spcPts val="200"/>
              </a:spcBef>
            </a:pPr>
            <a:r>
              <a:rPr lang="en-US" sz="1600" dirty="0">
                <a:latin typeface="Abadi" panose="020B0604020104020204" pitchFamily="34" charset="0"/>
              </a:rPr>
              <a:t>Dropdown menu for launch site selection </a:t>
            </a:r>
          </a:p>
          <a:p>
            <a:pPr marL="502920" lvl="1">
              <a:lnSpc>
                <a:spcPct val="100000"/>
              </a:lnSpc>
              <a:spcBef>
                <a:spcPts val="200"/>
              </a:spcBef>
            </a:pPr>
            <a:r>
              <a:rPr lang="en-US" sz="1600" dirty="0">
                <a:latin typeface="Abadi" panose="020B0604020104020204" pitchFamily="34" charset="0"/>
              </a:rPr>
              <a:t>Pie chart for success rate visualization </a:t>
            </a:r>
          </a:p>
          <a:p>
            <a:pPr marL="502920" lvl="1">
              <a:lnSpc>
                <a:spcPct val="100000"/>
              </a:lnSpc>
              <a:spcBef>
                <a:spcPts val="200"/>
              </a:spcBef>
            </a:pPr>
            <a:r>
              <a:rPr lang="en-US" sz="1600" dirty="0">
                <a:latin typeface="Abadi" panose="020B0604020104020204" pitchFamily="34" charset="0"/>
              </a:rPr>
              <a:t>Range slider for payload mass selection</a:t>
            </a:r>
          </a:p>
          <a:p>
            <a:pPr marL="502920" lvl="1">
              <a:lnSpc>
                <a:spcPct val="100000"/>
              </a:lnSpc>
              <a:spcBef>
                <a:spcPts val="200"/>
              </a:spcBef>
            </a:pPr>
            <a:r>
              <a:rPr lang="en-US" sz="1600" dirty="0">
                <a:latin typeface="Abadi" panose="020B0604020104020204" pitchFamily="34" charset="0"/>
              </a:rPr>
              <a:t>Scatter plot for payload mass vs. launch outcome</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Reason to add the elements:</a:t>
            </a:r>
          </a:p>
          <a:p>
            <a:pPr marL="502920" lvl="1">
              <a:lnSpc>
                <a:spcPct val="100000"/>
              </a:lnSpc>
              <a:spcBef>
                <a:spcPts val="200"/>
              </a:spcBef>
            </a:pPr>
            <a:r>
              <a:rPr lang="en-US" sz="1700" dirty="0">
                <a:solidFill>
                  <a:schemeClr val="accent3">
                    <a:lumMod val="25000"/>
                  </a:schemeClr>
                </a:solidFill>
                <a:latin typeface="Abadi" panose="020B0604020104020204" pitchFamily="34" charset="0"/>
              </a:rPr>
              <a:t>The dashboard needs to be clean to show major information only, so it cannot include too many elements.</a:t>
            </a:r>
          </a:p>
          <a:p>
            <a:pPr marL="502920" lvl="1">
              <a:lnSpc>
                <a:spcPct val="100000"/>
              </a:lnSpc>
              <a:spcBef>
                <a:spcPts val="200"/>
              </a:spcBef>
            </a:pPr>
            <a:r>
              <a:rPr lang="en-US" sz="1700" dirty="0">
                <a:latin typeface="Abadi" panose="020B0604020104020204" pitchFamily="34" charset="0"/>
              </a:rPr>
              <a:t>The dropdown menu (site-dropdown allows users to select a specific launch site or view data for all sites, which is crucial for comparing performance across different launch sites quickly. </a:t>
            </a:r>
          </a:p>
          <a:p>
            <a:pPr marL="502920" lvl="1">
              <a:lnSpc>
                <a:spcPct val="100000"/>
              </a:lnSpc>
              <a:spcBef>
                <a:spcPts val="200"/>
              </a:spcBef>
            </a:pPr>
            <a:r>
              <a:rPr lang="en-US" sz="1700" dirty="0">
                <a:latin typeface="Abadi" panose="020B0604020104020204" pitchFamily="34" charset="0"/>
              </a:rPr>
              <a:t>The pie chart (success-pie-chart) visualizes the success rate of launches of “All sites” or success vs failure ratio for selected sites. It gives the user a quick intuitive understanding of the reliability of each site and overall situation. </a:t>
            </a:r>
          </a:p>
          <a:p>
            <a:pPr marL="502920" lvl="1">
              <a:lnSpc>
                <a:spcPct val="100000"/>
              </a:lnSpc>
              <a:spcBef>
                <a:spcPts val="200"/>
              </a:spcBef>
            </a:pPr>
            <a:r>
              <a:rPr lang="en-US" sz="1700" dirty="0">
                <a:latin typeface="Abadi" panose="020B0604020104020204" pitchFamily="34" charset="0"/>
              </a:rPr>
              <a:t>The range slider (payload-slider) and the corresponding scatter plot (success-payload-scatter-chart)  allows user to analyze how payload mass might affect the outcome of launch which enables users to focus on specific payload ranges of interest. </a:t>
            </a:r>
          </a:p>
          <a:p>
            <a:pPr>
              <a:lnSpc>
                <a:spcPct val="100000"/>
              </a:lnSpc>
              <a:spcBef>
                <a:spcPts val="1400"/>
              </a:spcBef>
            </a:pPr>
            <a:r>
              <a:rPr lang="en-US" sz="2200" dirty="0">
                <a:solidFill>
                  <a:schemeClr val="accent3">
                    <a:lumMod val="25000"/>
                  </a:schemeClr>
                </a:solidFill>
                <a:latin typeface="Abadi" panose="020B0604020104020204" pitchFamily="34" charset="0"/>
              </a:rPr>
              <a:t>Reference: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/Lorby04/</a:t>
            </a:r>
            <a:r>
              <a:rPr lang="en-US" sz="2200" dirty="0" err="1">
                <a:solidFill>
                  <a:schemeClr val="accent3">
                    <a:lumMod val="25000"/>
                  </a:schemeClr>
                </a:solidFill>
                <a:latin typeface="Abadi" panose="020B0604020104020204" pitchFamily="34" charset="0"/>
              </a:rPr>
              <a:t>IBMCapstone</a:t>
            </a:r>
            <a:r>
              <a:rPr lang="en-US" sz="2200" dirty="0">
                <a:solidFill>
                  <a:schemeClr val="accent3">
                    <a:lumMod val="25000"/>
                  </a:schemeClr>
                </a:solidFill>
                <a:latin typeface="Abadi" panose="020B0604020104020204" pitchFamily="34" charset="0"/>
              </a:rPr>
              <a:t>/blob/master/module_3/dashboard/</a:t>
            </a:r>
            <a:r>
              <a:rPr lang="en-US" sz="2200" dirty="0" err="1">
                <a:solidFill>
                  <a:schemeClr val="accent3">
                    <a:lumMod val="25000"/>
                  </a:schemeClr>
                </a:solidFill>
                <a:latin typeface="Abadi" panose="020B0604020104020204" pitchFamily="34" charset="0"/>
              </a:rPr>
              <a:t>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075"/>
            <a:ext cx="9745589" cy="47678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build the classification, here is the steps being adopted:</a:t>
            </a:r>
          </a:p>
          <a:p>
            <a:pPr lvl="1"/>
            <a:r>
              <a:rPr lang="en-US" sz="1200" b="1" dirty="0">
                <a:solidFill>
                  <a:srgbClr val="0E0E0E"/>
                </a:solidFill>
                <a:effectLst/>
                <a:latin typeface=".SF NS"/>
              </a:rPr>
              <a:t>Data Collection</a:t>
            </a:r>
          </a:p>
          <a:p>
            <a:pPr lvl="1"/>
            <a:r>
              <a:rPr lang="en-US" sz="1200" b="1" dirty="0">
                <a:solidFill>
                  <a:srgbClr val="0E0E0E"/>
                </a:solidFill>
                <a:effectLst/>
                <a:latin typeface=".SF NS"/>
              </a:rPr>
              <a:t>Data Preprocessing</a:t>
            </a:r>
            <a:endParaRPr lang="en-US" sz="1200" dirty="0">
              <a:solidFill>
                <a:srgbClr val="0E0E0E"/>
              </a:solidFill>
              <a:effectLst/>
              <a:latin typeface=".SF NS"/>
            </a:endParaRPr>
          </a:p>
          <a:p>
            <a:pPr lvl="2"/>
            <a:r>
              <a:rPr lang="en-US" sz="800" dirty="0">
                <a:solidFill>
                  <a:srgbClr val="0E0E0E"/>
                </a:solidFill>
                <a:effectLst/>
                <a:latin typeface=".SF NS"/>
              </a:rPr>
              <a:t>Standardize the data</a:t>
            </a:r>
          </a:p>
          <a:p>
            <a:pPr lvl="2"/>
            <a:r>
              <a:rPr lang="en-US" sz="800" dirty="0">
                <a:solidFill>
                  <a:srgbClr val="0E0E0E"/>
                </a:solidFill>
                <a:effectLst/>
                <a:latin typeface=".SF NS"/>
              </a:rPr>
              <a:t>Split the data into training and test sets</a:t>
            </a:r>
          </a:p>
          <a:p>
            <a:pPr lvl="1"/>
            <a:r>
              <a:rPr lang="en-US" sz="1200" b="1" dirty="0">
                <a:solidFill>
                  <a:srgbClr val="0E0E0E"/>
                </a:solidFill>
                <a:effectLst/>
                <a:latin typeface=".SF NS"/>
              </a:rPr>
              <a:t>Model Building and Selection</a:t>
            </a:r>
            <a:endParaRPr lang="en-US" sz="1200" dirty="0">
              <a:solidFill>
                <a:srgbClr val="0E0E0E"/>
              </a:solidFill>
              <a:effectLst/>
              <a:latin typeface=".SF NS"/>
            </a:endParaRPr>
          </a:p>
          <a:p>
            <a:pPr lvl="2"/>
            <a:r>
              <a:rPr lang="en-US" sz="800" dirty="0">
                <a:solidFill>
                  <a:srgbClr val="0E0E0E"/>
                </a:solidFill>
                <a:effectLst/>
                <a:latin typeface=".SF NS"/>
              </a:rPr>
              <a:t>Logistic Regression</a:t>
            </a:r>
          </a:p>
          <a:p>
            <a:pPr lvl="2"/>
            <a:r>
              <a:rPr lang="en-US" sz="800" dirty="0">
                <a:solidFill>
                  <a:srgbClr val="0E0E0E"/>
                </a:solidFill>
                <a:latin typeface=".SF NS"/>
              </a:rPr>
              <a:t>SVM</a:t>
            </a:r>
          </a:p>
          <a:p>
            <a:pPr lvl="2"/>
            <a:r>
              <a:rPr lang="en-US" sz="800" dirty="0">
                <a:solidFill>
                  <a:srgbClr val="0E0E0E"/>
                </a:solidFill>
                <a:effectLst/>
                <a:latin typeface=".SF NS"/>
              </a:rPr>
              <a:t>Decision Tree</a:t>
            </a:r>
          </a:p>
          <a:p>
            <a:pPr lvl="2"/>
            <a:r>
              <a:rPr lang="en-US" sz="800" dirty="0">
                <a:solidFill>
                  <a:srgbClr val="0E0E0E"/>
                </a:solidFill>
                <a:latin typeface=".SF NS"/>
              </a:rPr>
              <a:t>KNN</a:t>
            </a:r>
            <a:endParaRPr lang="en-US" sz="800" dirty="0">
              <a:solidFill>
                <a:srgbClr val="0E0E0E"/>
              </a:solidFill>
              <a:effectLst/>
              <a:latin typeface=".SF NS"/>
            </a:endParaRPr>
          </a:p>
          <a:p>
            <a:pPr lvl="2"/>
            <a:r>
              <a:rPr lang="en-US" sz="800" dirty="0">
                <a:solidFill>
                  <a:srgbClr val="0E0E0E"/>
                </a:solidFill>
                <a:effectLst/>
                <a:latin typeface=".SF NS"/>
              </a:rPr>
              <a:t>Running </a:t>
            </a:r>
            <a:r>
              <a:rPr lang="en-US" sz="800" dirty="0" err="1">
                <a:solidFill>
                  <a:srgbClr val="0E0E0E"/>
                </a:solidFill>
                <a:effectLst/>
                <a:latin typeface=".SF NS"/>
              </a:rPr>
              <a:t>GridSearchCV</a:t>
            </a:r>
            <a:r>
              <a:rPr lang="en-US" sz="800" dirty="0">
                <a:solidFill>
                  <a:srgbClr val="0E0E0E"/>
                </a:solidFill>
                <a:effectLst/>
                <a:latin typeface=".SF NS"/>
              </a:rPr>
              <a:t> to select the best parameters for each model</a:t>
            </a:r>
          </a:p>
          <a:p>
            <a:pPr lvl="1"/>
            <a:r>
              <a:rPr lang="en-US" sz="1200" b="1" dirty="0">
                <a:solidFill>
                  <a:srgbClr val="0E0E0E"/>
                </a:solidFill>
                <a:effectLst/>
                <a:latin typeface=".SF NS"/>
              </a:rPr>
              <a:t>Evaluation</a:t>
            </a:r>
            <a:endParaRPr lang="en-US" sz="1200" dirty="0">
              <a:solidFill>
                <a:srgbClr val="0E0E0E"/>
              </a:solidFill>
              <a:effectLst/>
              <a:latin typeface=".SF NS"/>
            </a:endParaRPr>
          </a:p>
          <a:p>
            <a:pPr lvl="2"/>
            <a:r>
              <a:rPr lang="en-US" sz="800" dirty="0">
                <a:solidFill>
                  <a:srgbClr val="0E0E0E"/>
                </a:solidFill>
                <a:effectLst/>
                <a:latin typeface=".SF NS"/>
              </a:rPr>
              <a:t>Evaluate the models, select the one producing the best score</a:t>
            </a:r>
          </a:p>
          <a:p>
            <a:pPr lvl="2"/>
            <a:r>
              <a:rPr lang="en-US" sz="800" dirty="0">
                <a:solidFill>
                  <a:srgbClr val="0E0E0E"/>
                </a:solidFill>
                <a:latin typeface=".SF NS"/>
              </a:rPr>
              <a:t>In the above models, SVM is the winner</a:t>
            </a:r>
            <a:r>
              <a:rPr lang="zh-CN" altLang="en-US" sz="800" dirty="0">
                <a:solidFill>
                  <a:srgbClr val="0E0E0E"/>
                </a:solidFill>
                <a:latin typeface=".SF NS"/>
              </a:rPr>
              <a:t> </a:t>
            </a:r>
            <a:r>
              <a:rPr lang="en-US" altLang="zh-CN" sz="800" dirty="0">
                <a:solidFill>
                  <a:srgbClr val="0E0E0E"/>
                </a:solidFill>
                <a:latin typeface=".SF NS"/>
              </a:rPr>
              <a:t>with a high score of 0.944</a:t>
            </a:r>
            <a:endParaRPr lang="en-US" sz="800" dirty="0">
              <a:solidFill>
                <a:srgbClr val="0E0E0E"/>
              </a:solidFill>
              <a:effectLst/>
              <a:latin typeface=".SF NS"/>
            </a:endParaRPr>
          </a:p>
          <a:p>
            <a:pPr>
              <a:lnSpc>
                <a:spcPct val="100000"/>
              </a:lnSpc>
              <a:spcBef>
                <a:spcPts val="1400"/>
              </a:spcBef>
            </a:pPr>
            <a:r>
              <a:rPr lang="en-US" sz="2200" dirty="0">
                <a:solidFill>
                  <a:schemeClr val="accent3">
                    <a:lumMod val="25000"/>
                  </a:schemeClr>
                </a:solidFill>
                <a:latin typeface="Abadi" panose="020B0604020104020204" pitchFamily="34" charset="0"/>
              </a:rPr>
              <a:t>Flowchart:</a:t>
            </a:r>
          </a:p>
          <a:p>
            <a:pPr lvl="1">
              <a:lnSpc>
                <a:spcPct val="100000"/>
              </a:lnSpc>
              <a:spcBef>
                <a:spcPts val="1400"/>
              </a:spcBef>
            </a:pPr>
            <a:r>
              <a:rPr lang="en-US" sz="1800" dirty="0">
                <a:solidFill>
                  <a:schemeClr val="accent3">
                    <a:lumMod val="25000"/>
                  </a:schemeClr>
                </a:solidFill>
                <a:latin typeface="Abadi" panose="020B0604020104020204" pitchFamily="34" charset="0"/>
              </a:rPr>
              <a:t>See the next slide</a:t>
            </a:r>
          </a:p>
          <a:p>
            <a:pPr>
              <a:lnSpc>
                <a:spcPct val="100000"/>
              </a:lnSpc>
              <a:spcBef>
                <a:spcPts val="1400"/>
              </a:spcBef>
            </a:pPr>
            <a:r>
              <a:rPr lang="en-US" sz="2200" dirty="0">
                <a:solidFill>
                  <a:schemeClr val="accent3">
                    <a:lumMod val="25000"/>
                  </a:schemeClr>
                </a:solidFill>
                <a:latin typeface="Abadi" panose="020B0604020104020204" pitchFamily="34" charset="0"/>
              </a:rPr>
              <a:t>Reference: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/Lorby04/</a:t>
            </a:r>
            <a:r>
              <a:rPr lang="en-US" sz="2200" dirty="0" err="1">
                <a:solidFill>
                  <a:schemeClr val="accent3">
                    <a:lumMod val="25000"/>
                  </a:schemeClr>
                </a:solidFill>
                <a:latin typeface="Abadi" panose="020B0604020104020204" pitchFamily="34" charset="0"/>
              </a:rPr>
              <a:t>IBMCapstone</a:t>
            </a:r>
            <a:r>
              <a:rPr lang="en-US" sz="2200" dirty="0">
                <a:solidFill>
                  <a:schemeClr val="accent3">
                    <a:lumMod val="25000"/>
                  </a:schemeClr>
                </a:solidFill>
                <a:latin typeface="Abadi" panose="020B0604020104020204" pitchFamily="34" charset="0"/>
              </a:rPr>
              <a:t>/blob/master/module_4/prediction/SpaceX_Machine%20Learning%20Prediction_Part_5.ipynb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Flowchart)</a:t>
            </a:r>
          </a:p>
        </p:txBody>
      </p:sp>
      <p:pic>
        <p:nvPicPr>
          <p:cNvPr id="7" name="Picture 6">
            <a:extLst>
              <a:ext uri="{FF2B5EF4-FFF2-40B4-BE49-F238E27FC236}">
                <a16:creationId xmlns:a16="http://schemas.microsoft.com/office/drawing/2014/main" id="{88E21A47-E902-10F3-A1E0-22B598EB4733}"/>
              </a:ext>
            </a:extLst>
          </p:cNvPr>
          <p:cNvPicPr>
            <a:picLocks noChangeAspect="1"/>
          </p:cNvPicPr>
          <p:nvPr/>
        </p:nvPicPr>
        <p:blipFill>
          <a:blip r:embed="rId2"/>
          <a:stretch>
            <a:fillRect/>
          </a:stretch>
        </p:blipFill>
        <p:spPr>
          <a:xfrm>
            <a:off x="1842149" y="995680"/>
            <a:ext cx="7935924" cy="5862320"/>
          </a:xfrm>
          <a:prstGeom prst="rect">
            <a:avLst/>
          </a:prstGeom>
        </p:spPr>
      </p:pic>
    </p:spTree>
    <p:extLst>
      <p:ext uri="{BB962C8B-B14F-4D97-AF65-F5344CB8AC3E}">
        <p14:creationId xmlns:p14="http://schemas.microsoft.com/office/powerpoint/2010/main" val="665706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red background with white text&#10;&#10;Description automatically generated">
            <a:extLst>
              <a:ext uri="{FF2B5EF4-FFF2-40B4-BE49-F238E27FC236}">
                <a16:creationId xmlns:a16="http://schemas.microsoft.com/office/drawing/2014/main" id="{6A935221-9DFA-6E6A-2E1B-7363FE2C1634}"/>
              </a:ext>
            </a:extLst>
          </p:cNvPr>
          <p:cNvPicPr>
            <a:picLocks noChangeAspect="1"/>
          </p:cNvPicPr>
          <p:nvPr/>
        </p:nvPicPr>
        <p:blipFill>
          <a:blip r:embed="rId2"/>
          <a:stretch>
            <a:fillRect/>
          </a:stretch>
        </p:blipFill>
        <p:spPr>
          <a:xfrm>
            <a:off x="-1" y="3574"/>
            <a:ext cx="12198361" cy="6854426"/>
          </a:xfrm>
          <a:prstGeom prst="rect">
            <a:avLst/>
          </a:prstGeom>
        </p:spPr>
      </p:pic>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72677"/>
            <a:ext cx="4875415" cy="4313114"/>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Key observations from the plot:</a:t>
            </a:r>
          </a:p>
          <a:p>
            <a:r>
              <a:rPr lang="en-US" sz="1600" b="1" dirty="0">
                <a:solidFill>
                  <a:srgbClr val="0E0E0E"/>
                </a:solidFill>
                <a:effectLst/>
                <a:latin typeface=".SF NS"/>
              </a:rPr>
              <a:t>Learning Curve</a:t>
            </a:r>
            <a:r>
              <a:rPr lang="en-US" sz="1600" dirty="0">
                <a:solidFill>
                  <a:srgbClr val="0E0E0E"/>
                </a:solidFill>
                <a:effectLst/>
                <a:latin typeface=".SF NS"/>
              </a:rPr>
              <a:t>:</a:t>
            </a:r>
          </a:p>
          <a:p>
            <a:pPr lvl="1"/>
            <a:r>
              <a:rPr lang="en-US" sz="1200" dirty="0">
                <a:solidFill>
                  <a:srgbClr val="0E0E0E"/>
                </a:solidFill>
                <a:effectLst/>
                <a:latin typeface=".SF NS"/>
              </a:rPr>
              <a:t>More frequent of failures in all sites for earlier flights</a:t>
            </a:r>
          </a:p>
          <a:p>
            <a:pPr lvl="1"/>
            <a:r>
              <a:rPr lang="en-US" sz="1200" dirty="0">
                <a:solidFill>
                  <a:srgbClr val="0E0E0E"/>
                </a:solidFill>
                <a:effectLst/>
                <a:latin typeface=".SF NS"/>
              </a:rPr>
              <a:t>More successful landing in all sites for later flights</a:t>
            </a:r>
          </a:p>
          <a:p>
            <a:r>
              <a:rPr lang="en-US" sz="1600" b="1" dirty="0">
                <a:solidFill>
                  <a:srgbClr val="0E0E0E"/>
                </a:solidFill>
                <a:effectLst/>
                <a:latin typeface=".SF NS"/>
              </a:rPr>
              <a:t>Launch Site Performance</a:t>
            </a:r>
            <a:r>
              <a:rPr lang="en-US" sz="1600" dirty="0">
                <a:solidFill>
                  <a:srgbClr val="0E0E0E"/>
                </a:solidFill>
                <a:effectLst/>
                <a:latin typeface=".SF NS"/>
              </a:rPr>
              <a:t>:</a:t>
            </a:r>
          </a:p>
          <a:p>
            <a:pPr lvl="1"/>
            <a:r>
              <a:rPr lang="en-US" sz="1200" b="1" dirty="0">
                <a:solidFill>
                  <a:srgbClr val="0E0E0E"/>
                </a:solidFill>
                <a:effectLst/>
                <a:latin typeface=".SF NS"/>
              </a:rPr>
              <a:t>CCAFS SLC 40</a:t>
            </a:r>
            <a:r>
              <a:rPr lang="en-US" sz="1200" dirty="0">
                <a:solidFill>
                  <a:srgbClr val="0E0E0E"/>
                </a:solidFill>
                <a:effectLst/>
                <a:latin typeface=".SF NS"/>
              </a:rPr>
              <a:t>: The site takes more flights than the other 2 sites, it is the primary site. Successful rate is also the highest in all the 3 sites for later flights although the total success rate of this site is lower than others due to high failure rate in the beginning.</a:t>
            </a:r>
          </a:p>
          <a:p>
            <a:pPr lvl="1"/>
            <a:r>
              <a:rPr lang="en-US" sz="1200" b="1" dirty="0">
                <a:solidFill>
                  <a:srgbClr val="0E0E0E"/>
                </a:solidFill>
                <a:effectLst/>
                <a:latin typeface=".SF NS"/>
              </a:rPr>
              <a:t>VAFB SLC 4E</a:t>
            </a:r>
            <a:r>
              <a:rPr lang="en-US" sz="1200" dirty="0">
                <a:solidFill>
                  <a:srgbClr val="0E0E0E"/>
                </a:solidFill>
                <a:effectLst/>
                <a:latin typeface=".SF NS"/>
              </a:rPr>
              <a:t>: The least flights, a few failure.</a:t>
            </a:r>
          </a:p>
          <a:p>
            <a:pPr lvl="1"/>
            <a:r>
              <a:rPr lang="en-US" sz="1200" b="1" dirty="0">
                <a:solidFill>
                  <a:srgbClr val="0E0E0E"/>
                </a:solidFill>
                <a:effectLst/>
                <a:latin typeface=".SF NS"/>
              </a:rPr>
              <a:t>KSC LC 39A</a:t>
            </a:r>
            <a:r>
              <a:rPr lang="en-US" sz="1200" dirty="0">
                <a:solidFill>
                  <a:srgbClr val="0E0E0E"/>
                </a:solidFill>
                <a:effectLst/>
                <a:latin typeface=".SF NS"/>
              </a:rPr>
              <a:t>: The success rate is also high, and it is improved along with more flights being tried.</a:t>
            </a:r>
          </a:p>
          <a:p>
            <a:r>
              <a:rPr lang="en-US" sz="1600" b="1" dirty="0">
                <a:solidFill>
                  <a:srgbClr val="0E0E0E"/>
                </a:solidFill>
                <a:effectLst/>
                <a:latin typeface=".SF NS"/>
              </a:rPr>
              <a:t>Consistency</a:t>
            </a:r>
            <a:r>
              <a:rPr lang="en-US" sz="1600" dirty="0">
                <a:solidFill>
                  <a:srgbClr val="0E0E0E"/>
                </a:solidFill>
                <a:effectLst/>
                <a:latin typeface=".SF NS"/>
              </a:rPr>
              <a:t>:</a:t>
            </a:r>
          </a:p>
          <a:p>
            <a:pPr lvl="1"/>
            <a:r>
              <a:rPr lang="en-US" sz="1200" dirty="0">
                <a:solidFill>
                  <a:srgbClr val="0E0E0E"/>
                </a:solidFill>
                <a:effectLst/>
                <a:latin typeface=".SF NS"/>
              </a:rPr>
              <a:t>CCAFS SLC 40 and KSC LC 39A show increasing reliability.</a:t>
            </a:r>
          </a:p>
          <a:p>
            <a:pPr lvl="1"/>
            <a:r>
              <a:rPr lang="en-US" sz="1200" dirty="0">
                <a:solidFill>
                  <a:srgbClr val="0E0E0E"/>
                </a:solidFill>
                <a:effectLst/>
                <a:latin typeface=".SF NS"/>
              </a:rPr>
              <a:t>No enough data to give conclusion on VAFB SLC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26D7F14A-FC85-A280-7558-12806BB7F496}"/>
              </a:ext>
            </a:extLst>
          </p:cNvPr>
          <p:cNvPicPr>
            <a:picLocks noChangeAspect="1"/>
          </p:cNvPicPr>
          <p:nvPr/>
        </p:nvPicPr>
        <p:blipFill>
          <a:blip r:embed="rId2"/>
          <a:stretch>
            <a:fillRect/>
          </a:stretch>
        </p:blipFill>
        <p:spPr>
          <a:xfrm>
            <a:off x="5705061" y="1156803"/>
            <a:ext cx="6330674" cy="452837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432A7C4B-643E-F8A2-8828-132865E6DE15}"/>
              </a:ext>
            </a:extLst>
          </p:cNvPr>
          <p:cNvPicPr>
            <a:picLocks noChangeAspect="1"/>
          </p:cNvPicPr>
          <p:nvPr/>
        </p:nvPicPr>
        <p:blipFill>
          <a:blip r:embed="rId2"/>
          <a:stretch>
            <a:fillRect/>
          </a:stretch>
        </p:blipFill>
        <p:spPr>
          <a:xfrm>
            <a:off x="5705060" y="1353653"/>
            <a:ext cx="6271591" cy="4527691"/>
          </a:xfrm>
          <a:prstGeom prst="rect">
            <a:avLst/>
          </a:prstGeom>
        </p:spPr>
      </p:pic>
      <p:sp>
        <p:nvSpPr>
          <p:cNvPr id="6" name="Content Placeholder 2">
            <a:extLst>
              <a:ext uri="{FF2B5EF4-FFF2-40B4-BE49-F238E27FC236}">
                <a16:creationId xmlns:a16="http://schemas.microsoft.com/office/drawing/2014/main" id="{5260B6E6-7652-3FF5-F318-BD5D6376F7C8}"/>
              </a:ext>
            </a:extLst>
          </p:cNvPr>
          <p:cNvSpPr txBox="1">
            <a:spLocks/>
          </p:cNvSpPr>
          <p:nvPr/>
        </p:nvSpPr>
        <p:spPr>
          <a:xfrm>
            <a:off x="770010" y="1272677"/>
            <a:ext cx="5018540" cy="4313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Key observations from the plot:</a:t>
            </a:r>
          </a:p>
          <a:p>
            <a:r>
              <a:rPr lang="en-US" sz="1100" b="1" dirty="0">
                <a:latin typeface="Abadi" panose="020B0604020104020204" pitchFamily="34" charset="0"/>
              </a:rPr>
              <a:t>CCAFS SLC 40:</a:t>
            </a:r>
          </a:p>
          <a:p>
            <a:pPr lvl="1"/>
            <a:r>
              <a:rPr lang="en-US" sz="700" dirty="0">
                <a:latin typeface="Abadi" panose="020B0604020104020204" pitchFamily="34" charset="0"/>
              </a:rPr>
              <a:t>Most frequently used site, same observation as previous one</a:t>
            </a:r>
          </a:p>
          <a:p>
            <a:pPr lvl="1"/>
            <a:r>
              <a:rPr lang="en-US" sz="700" dirty="0">
                <a:latin typeface="Abadi" panose="020B0604020104020204" pitchFamily="34" charset="0"/>
              </a:rPr>
              <a:t>Handles a wide range of payload masses for (0-8000 kg) and (12000-16000 kg)</a:t>
            </a:r>
          </a:p>
          <a:p>
            <a:pPr lvl="1"/>
            <a:r>
              <a:rPr lang="en-US" sz="700" dirty="0">
                <a:latin typeface="Abadi" panose="020B0604020104020204" pitchFamily="34" charset="0"/>
              </a:rPr>
              <a:t>Low success rate on light payload (0-8000 kg)</a:t>
            </a:r>
          </a:p>
          <a:p>
            <a:pPr lvl="1"/>
            <a:r>
              <a:rPr lang="en-US" sz="700" dirty="0">
                <a:latin typeface="Abadi" panose="020B0604020104020204" pitchFamily="34" charset="0"/>
              </a:rPr>
              <a:t>High success rate(no failure) on heavy payload (12000-16000 kg), the reason could be the heavy payload was launched later</a:t>
            </a:r>
          </a:p>
          <a:p>
            <a:r>
              <a:rPr lang="en-US" sz="1100" b="1" dirty="0">
                <a:latin typeface="Abadi" panose="020B0604020104020204" pitchFamily="34" charset="0"/>
              </a:rPr>
              <a:t>VAFB SLC 4E:</a:t>
            </a:r>
          </a:p>
          <a:p>
            <a:pPr lvl="1"/>
            <a:r>
              <a:rPr lang="en-US" sz="700" dirty="0">
                <a:latin typeface="Abadi" panose="020B0604020104020204" pitchFamily="34" charset="0"/>
              </a:rPr>
              <a:t>The least launches</a:t>
            </a:r>
          </a:p>
          <a:p>
            <a:pPr lvl="1"/>
            <a:r>
              <a:rPr lang="en-US" sz="700" dirty="0">
                <a:latin typeface="Abadi" panose="020B0604020104020204" pitchFamily="34" charset="0"/>
              </a:rPr>
              <a:t>Mostly light to middle masses payloads (0-4000 kg) and (8000-10000 kg)</a:t>
            </a:r>
          </a:p>
          <a:p>
            <a:pPr lvl="1"/>
            <a:r>
              <a:rPr lang="en-US" sz="700" dirty="0">
                <a:latin typeface="Abadi" panose="020B0604020104020204" pitchFamily="34" charset="0"/>
              </a:rPr>
              <a:t>Success rate is high on middle masses payload (8000-10000 kg)</a:t>
            </a:r>
          </a:p>
          <a:p>
            <a:r>
              <a:rPr lang="en-US" sz="1100" b="1" dirty="0">
                <a:latin typeface="Abadi" panose="020B0604020104020204" pitchFamily="34" charset="0"/>
              </a:rPr>
              <a:t>KSC LC 39A:</a:t>
            </a:r>
          </a:p>
          <a:p>
            <a:pPr lvl="1"/>
            <a:r>
              <a:rPr lang="en-US" sz="700" dirty="0">
                <a:latin typeface="Abadi" panose="020B0604020104020204" pitchFamily="34" charset="0"/>
              </a:rPr>
              <a:t>Handles a wide rage of payload masses (2000-16000 kg)</a:t>
            </a:r>
          </a:p>
          <a:p>
            <a:pPr lvl="1"/>
            <a:r>
              <a:rPr lang="en-US" sz="700" dirty="0">
                <a:latin typeface="Abadi" panose="020B0604020104020204" pitchFamily="34" charset="0"/>
              </a:rPr>
              <a:t>Good performance on all payload masses, esp. with the light payload masses.</a:t>
            </a:r>
          </a:p>
          <a:p>
            <a:pPr lvl="1"/>
            <a:r>
              <a:rPr lang="en-US" sz="700" dirty="0">
                <a:latin typeface="Abadi" panose="020B0604020104020204" pitchFamily="34" charset="0"/>
              </a:rPr>
              <a:t>Few failures with mid-range payloads</a:t>
            </a:r>
          </a:p>
          <a:p>
            <a:r>
              <a:rPr lang="en-US" sz="1100" b="1" dirty="0">
                <a:latin typeface="Abadi" panose="020B0604020104020204" pitchFamily="34" charset="0"/>
              </a:rPr>
              <a:t>Summary</a:t>
            </a:r>
            <a:r>
              <a:rPr lang="en-US" sz="1100" dirty="0">
                <a:latin typeface="Abadi" panose="020B0604020104020204" pitchFamily="34" charset="0"/>
              </a:rPr>
              <a:t>:</a:t>
            </a:r>
          </a:p>
          <a:p>
            <a:pPr lvl="1"/>
            <a:r>
              <a:rPr lang="en-US" sz="700" dirty="0">
                <a:latin typeface="Abadi" panose="020B0604020104020204" pitchFamily="34" charset="0"/>
              </a:rPr>
              <a:t>Success rates seem higher for heavier payloads</a:t>
            </a:r>
          </a:p>
          <a:p>
            <a:pPr lvl="1"/>
            <a:r>
              <a:rPr lang="en-US" sz="700" dirty="0">
                <a:latin typeface="Abadi" panose="020B0604020104020204" pitchFamily="34" charset="0"/>
              </a:rPr>
              <a:t>Each site specializes in different payload mass ranges</a:t>
            </a:r>
          </a:p>
          <a:p>
            <a:pPr lvl="1"/>
            <a:r>
              <a:rPr lang="en-US" sz="700" dirty="0">
                <a:latin typeface="Abadi" panose="020B0604020104020204" pitchFamily="34" charset="0"/>
              </a:rPr>
              <a:t>CCAFS SLC 40 appears most successful with heavy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118758"/>
            <a:ext cx="4777349" cy="4931522"/>
          </a:xfrm>
          <a:prstGeom prst="rect">
            <a:avLst/>
          </a:prstGeom>
        </p:spPr>
        <p:txBody>
          <a:bodyPr>
            <a:normAutofit fontScale="92500" lnSpcReduction="10000"/>
          </a:bodyPr>
          <a:lstStyle/>
          <a:p>
            <a:pPr marL="0" indent="0">
              <a:buNone/>
            </a:pPr>
            <a:r>
              <a:rPr lang="en-US" sz="2400" b="1" dirty="0">
                <a:solidFill>
                  <a:schemeClr val="accent3">
                    <a:lumMod val="25000"/>
                  </a:schemeClr>
                </a:solidFill>
                <a:latin typeface="Abadi" panose="020B0604020104020204" pitchFamily="34" charset="0"/>
              </a:rPr>
              <a:t>Key observations from the plot:</a:t>
            </a:r>
            <a:endParaRPr lang="en-US" sz="2400" b="1" dirty="0">
              <a:solidFill>
                <a:srgbClr val="0E0E0E"/>
              </a:solidFill>
              <a:effectLst/>
              <a:latin typeface="Abadi" panose="020B0604020104020204" pitchFamily="34" charset="0"/>
            </a:endParaRPr>
          </a:p>
          <a:p>
            <a:pPr indent="-182880">
              <a:spcBef>
                <a:spcPts val="400"/>
              </a:spcBef>
            </a:pPr>
            <a:r>
              <a:rPr lang="en-US" sz="1600" b="1" dirty="0">
                <a:solidFill>
                  <a:srgbClr val="0E0E0E"/>
                </a:solidFill>
                <a:effectLst/>
                <a:latin typeface="Abadi" panose="020B0604020104020204" pitchFamily="34" charset="0"/>
              </a:rPr>
              <a:t>High Success Rates (100%)</a:t>
            </a:r>
            <a:r>
              <a:rPr lang="en-US" sz="1600" dirty="0">
                <a:solidFill>
                  <a:srgbClr val="0E0E0E"/>
                </a:solidFill>
                <a:effectLst/>
                <a:latin typeface="Abadi" panose="020B0604020104020204" pitchFamily="34" charset="0"/>
              </a:rPr>
              <a:t>:</a:t>
            </a:r>
          </a:p>
          <a:p>
            <a:pPr lvl="1" indent="-182880">
              <a:spcBef>
                <a:spcPts val="400"/>
              </a:spcBef>
            </a:pPr>
            <a:r>
              <a:rPr lang="en-US" sz="1200" b="1" dirty="0">
                <a:solidFill>
                  <a:srgbClr val="0E0E0E"/>
                </a:solidFill>
                <a:effectLst/>
                <a:latin typeface="Abadi" panose="020B0604020104020204" pitchFamily="34" charset="0"/>
              </a:rPr>
              <a:t>ES-L1</a:t>
            </a:r>
            <a:endParaRPr lang="en-US" sz="1200" b="1" dirty="0">
              <a:solidFill>
                <a:srgbClr val="0E0E0E"/>
              </a:solidFill>
              <a:latin typeface="Abadi" panose="020B0604020104020204" pitchFamily="34" charset="0"/>
            </a:endParaRPr>
          </a:p>
          <a:p>
            <a:pPr lvl="1" indent="-182880">
              <a:spcBef>
                <a:spcPts val="400"/>
              </a:spcBef>
            </a:pPr>
            <a:r>
              <a:rPr lang="en-US" sz="1200" b="1" dirty="0">
                <a:solidFill>
                  <a:srgbClr val="0E0E0E"/>
                </a:solidFill>
                <a:effectLst/>
                <a:latin typeface="Abadi" panose="020B0604020104020204" pitchFamily="34" charset="0"/>
              </a:rPr>
              <a:t>GEO</a:t>
            </a:r>
            <a:endParaRPr lang="en-US" sz="1200" dirty="0">
              <a:solidFill>
                <a:srgbClr val="0E0E0E"/>
              </a:solidFill>
              <a:effectLst/>
              <a:latin typeface="Abadi" panose="020B0604020104020204" pitchFamily="34" charset="0"/>
            </a:endParaRPr>
          </a:p>
          <a:p>
            <a:pPr lvl="1" indent="-182880">
              <a:spcBef>
                <a:spcPts val="400"/>
              </a:spcBef>
            </a:pPr>
            <a:r>
              <a:rPr lang="en-US" sz="1200" b="1" dirty="0">
                <a:solidFill>
                  <a:srgbClr val="0E0E0E"/>
                </a:solidFill>
                <a:effectLst/>
                <a:latin typeface="Abadi" panose="020B0604020104020204" pitchFamily="34" charset="0"/>
              </a:rPr>
              <a:t>HEO</a:t>
            </a:r>
            <a:endParaRPr lang="en-US" sz="1200" dirty="0">
              <a:solidFill>
                <a:srgbClr val="0E0E0E"/>
              </a:solidFill>
              <a:latin typeface="Abadi" panose="020B0604020104020204" pitchFamily="34" charset="0"/>
            </a:endParaRPr>
          </a:p>
          <a:p>
            <a:pPr marL="502920" lvl="1" indent="0">
              <a:spcBef>
                <a:spcPts val="400"/>
              </a:spcBef>
              <a:buNone/>
            </a:pPr>
            <a:r>
              <a:rPr lang="en-US" sz="1200" dirty="0">
                <a:solidFill>
                  <a:srgbClr val="0E0E0E"/>
                </a:solidFill>
                <a:effectLst/>
                <a:latin typeface="Abadi" panose="020B0604020104020204" pitchFamily="34" charset="0"/>
              </a:rPr>
              <a:t>These orbits have a perfect success rate, indicating reliable missions to these destinations.</a:t>
            </a:r>
          </a:p>
          <a:p>
            <a:pPr indent="-182880">
              <a:spcBef>
                <a:spcPts val="400"/>
              </a:spcBef>
            </a:pPr>
            <a:r>
              <a:rPr lang="en-US" sz="1600" b="1" dirty="0">
                <a:solidFill>
                  <a:srgbClr val="0E0E0E"/>
                </a:solidFill>
                <a:effectLst/>
                <a:latin typeface="Abadi" panose="020B0604020104020204" pitchFamily="34" charset="0"/>
              </a:rPr>
              <a:t>Moderate Success Rates (&gt; 50%)</a:t>
            </a:r>
            <a:r>
              <a:rPr lang="en-US" sz="1600" dirty="0">
                <a:solidFill>
                  <a:srgbClr val="0E0E0E"/>
                </a:solidFill>
                <a:effectLst/>
                <a:latin typeface="Abadi" panose="020B0604020104020204" pitchFamily="34" charset="0"/>
              </a:rPr>
              <a:t>:</a:t>
            </a:r>
          </a:p>
          <a:p>
            <a:pPr lvl="1" indent="-182880">
              <a:spcBef>
                <a:spcPts val="400"/>
              </a:spcBef>
            </a:pPr>
            <a:r>
              <a:rPr lang="en-US" sz="1200" b="1" dirty="0">
                <a:solidFill>
                  <a:srgbClr val="0E0E0E"/>
                </a:solidFill>
                <a:latin typeface="Abadi" panose="020B0604020104020204" pitchFamily="34" charset="0"/>
              </a:rPr>
              <a:t>ISS (~62%)</a:t>
            </a:r>
            <a:endParaRPr lang="en-US" sz="1200" b="1" dirty="0">
              <a:solidFill>
                <a:srgbClr val="0E0E0E"/>
              </a:solidFill>
              <a:effectLst/>
              <a:latin typeface="Abadi" panose="020B0604020104020204" pitchFamily="34" charset="0"/>
            </a:endParaRPr>
          </a:p>
          <a:p>
            <a:pPr lvl="1" indent="-182880">
              <a:spcBef>
                <a:spcPts val="400"/>
              </a:spcBef>
            </a:pPr>
            <a:r>
              <a:rPr lang="en-US" sz="1200" b="1" dirty="0">
                <a:solidFill>
                  <a:srgbClr val="0E0E0E"/>
                </a:solidFill>
                <a:effectLst/>
                <a:latin typeface="Abadi" panose="020B0604020104020204" pitchFamily="34" charset="0"/>
              </a:rPr>
              <a:t>LEO</a:t>
            </a:r>
            <a:r>
              <a:rPr lang="en-US" sz="1200" dirty="0">
                <a:solidFill>
                  <a:srgbClr val="0E0E0E"/>
                </a:solidFill>
                <a:effectLst/>
                <a:latin typeface="Abadi" panose="020B0604020104020204" pitchFamily="34" charset="0"/>
              </a:rPr>
              <a:t> (~70%)</a:t>
            </a:r>
          </a:p>
          <a:p>
            <a:pPr lvl="1" indent="-182880">
              <a:spcBef>
                <a:spcPts val="400"/>
              </a:spcBef>
            </a:pPr>
            <a:r>
              <a:rPr lang="en-US" sz="1200" b="1" dirty="0">
                <a:solidFill>
                  <a:srgbClr val="0E0E0E"/>
                </a:solidFill>
                <a:effectLst/>
                <a:latin typeface="Abadi" panose="020B0604020104020204" pitchFamily="34" charset="0"/>
              </a:rPr>
              <a:t>MEO</a:t>
            </a:r>
            <a:r>
              <a:rPr lang="en-US" sz="1200" dirty="0">
                <a:solidFill>
                  <a:srgbClr val="0E0E0E"/>
                </a:solidFill>
                <a:effectLst/>
                <a:latin typeface="Abadi" panose="020B0604020104020204" pitchFamily="34" charset="0"/>
              </a:rPr>
              <a:t> (~65%)</a:t>
            </a:r>
          </a:p>
          <a:p>
            <a:pPr lvl="1" indent="-182880">
              <a:spcBef>
                <a:spcPts val="400"/>
              </a:spcBef>
            </a:pPr>
            <a:r>
              <a:rPr lang="en-US" sz="1200" b="1" dirty="0">
                <a:solidFill>
                  <a:srgbClr val="0E0E0E"/>
                </a:solidFill>
                <a:effectLst/>
                <a:latin typeface="Abadi" panose="020B0604020104020204" pitchFamily="34" charset="0"/>
              </a:rPr>
              <a:t>PO</a:t>
            </a:r>
            <a:r>
              <a:rPr lang="en-US" sz="1200" dirty="0">
                <a:solidFill>
                  <a:srgbClr val="0E0E0E"/>
                </a:solidFill>
                <a:effectLst/>
                <a:latin typeface="Abadi" panose="020B0604020104020204" pitchFamily="34" charset="0"/>
              </a:rPr>
              <a:t> (~65%)</a:t>
            </a:r>
          </a:p>
          <a:p>
            <a:pPr lvl="1" indent="-182880">
              <a:spcBef>
                <a:spcPts val="400"/>
              </a:spcBef>
            </a:pPr>
            <a:r>
              <a:rPr lang="en-US" sz="1200" b="1" dirty="0">
                <a:solidFill>
                  <a:srgbClr val="0E0E0E"/>
                </a:solidFill>
                <a:effectLst/>
                <a:latin typeface="Abadi" panose="020B0604020104020204" pitchFamily="34" charset="0"/>
              </a:rPr>
              <a:t>SSO</a:t>
            </a:r>
            <a:r>
              <a:rPr lang="en-US" sz="1200" dirty="0">
                <a:solidFill>
                  <a:srgbClr val="0E0E0E"/>
                </a:solidFill>
                <a:effectLst/>
                <a:latin typeface="Abadi" panose="020B0604020104020204" pitchFamily="34" charset="0"/>
              </a:rPr>
              <a:t> (~99%)</a:t>
            </a:r>
          </a:p>
          <a:p>
            <a:pPr lvl="1" indent="-182880">
              <a:spcBef>
                <a:spcPts val="400"/>
              </a:spcBef>
            </a:pPr>
            <a:r>
              <a:rPr lang="en-US" sz="1200" dirty="0">
                <a:solidFill>
                  <a:srgbClr val="0E0E0E"/>
                </a:solidFill>
                <a:effectLst/>
                <a:latin typeface="Abadi" panose="020B0604020104020204" pitchFamily="34" charset="0"/>
              </a:rPr>
              <a:t>VLEO (~85%)</a:t>
            </a:r>
          </a:p>
          <a:p>
            <a:pPr marL="502920" lvl="1" indent="0">
              <a:spcBef>
                <a:spcPts val="400"/>
              </a:spcBef>
              <a:buNone/>
            </a:pPr>
            <a:r>
              <a:rPr lang="en-US" sz="1200" dirty="0">
                <a:solidFill>
                  <a:srgbClr val="0E0E0E"/>
                </a:solidFill>
                <a:effectLst/>
                <a:latin typeface="Abadi" panose="020B0604020104020204" pitchFamily="34" charset="0"/>
              </a:rPr>
              <a:t>These orbits have high but not perfect success rates, showing good reliability.</a:t>
            </a:r>
          </a:p>
          <a:p>
            <a:pPr indent="-182880">
              <a:spcBef>
                <a:spcPts val="400"/>
              </a:spcBef>
            </a:pPr>
            <a:r>
              <a:rPr lang="en-US" sz="1600" b="1" dirty="0">
                <a:solidFill>
                  <a:srgbClr val="0E0E0E"/>
                </a:solidFill>
                <a:effectLst/>
                <a:latin typeface="Abadi" panose="020B0604020104020204" pitchFamily="34" charset="0"/>
              </a:rPr>
              <a:t>Low Success Rate (&lt;= 50%)</a:t>
            </a:r>
            <a:r>
              <a:rPr lang="en-US" sz="1600" dirty="0">
                <a:solidFill>
                  <a:srgbClr val="0E0E0E"/>
                </a:solidFill>
                <a:effectLst/>
                <a:latin typeface="Abadi" panose="020B0604020104020204" pitchFamily="34" charset="0"/>
              </a:rPr>
              <a:t>:</a:t>
            </a:r>
          </a:p>
          <a:p>
            <a:pPr lvl="1" indent="-182880">
              <a:spcBef>
                <a:spcPts val="400"/>
              </a:spcBef>
            </a:pPr>
            <a:r>
              <a:rPr lang="en-US" sz="1200" b="1" dirty="0">
                <a:solidFill>
                  <a:srgbClr val="0E0E0E"/>
                </a:solidFill>
                <a:effectLst/>
                <a:latin typeface="Abadi" panose="020B0604020104020204" pitchFamily="34" charset="0"/>
              </a:rPr>
              <a:t>GTO</a:t>
            </a:r>
            <a:r>
              <a:rPr lang="en-US" sz="1200" dirty="0">
                <a:solidFill>
                  <a:srgbClr val="0E0E0E"/>
                </a:solidFill>
                <a:effectLst/>
                <a:latin typeface="Abadi" panose="020B0604020104020204" pitchFamily="34" charset="0"/>
              </a:rPr>
              <a:t> (~50%)</a:t>
            </a:r>
          </a:p>
          <a:p>
            <a:pPr lvl="1" indent="-182880">
              <a:spcBef>
                <a:spcPts val="400"/>
              </a:spcBef>
            </a:pPr>
            <a:r>
              <a:rPr lang="en-US" sz="1200" dirty="0">
                <a:solidFill>
                  <a:srgbClr val="0E0E0E"/>
                </a:solidFill>
                <a:latin typeface="Abadi" panose="020B0604020104020204" pitchFamily="34" charset="0"/>
              </a:rPr>
              <a:t>SO(0%)</a:t>
            </a:r>
            <a:endParaRPr lang="en-US" sz="1200" dirty="0">
              <a:solidFill>
                <a:srgbClr val="0E0E0E"/>
              </a:solidFill>
              <a:effectLst/>
              <a:latin typeface="Abadi" panose="020B0604020104020204" pitchFamily="34" charset="0"/>
            </a:endParaRPr>
          </a:p>
          <a:p>
            <a:pPr marL="502920" lvl="1" indent="0">
              <a:spcBef>
                <a:spcPts val="400"/>
              </a:spcBef>
              <a:buNone/>
            </a:pPr>
            <a:r>
              <a:rPr lang="en-US" sz="1200" dirty="0">
                <a:solidFill>
                  <a:srgbClr val="0E0E0E"/>
                </a:solidFill>
                <a:effectLst/>
                <a:latin typeface="Abadi" panose="020B0604020104020204" pitchFamily="34" charset="0"/>
              </a:rPr>
              <a:t>This orbit has the lowest success rate, indicating significant challenges or risks associated with missions to this destination.</a:t>
            </a:r>
          </a:p>
          <a:p>
            <a:pPr indent="-182880">
              <a:spcBef>
                <a:spcPts val="400"/>
              </a:spcBef>
            </a:pPr>
            <a:r>
              <a:rPr lang="en-US" sz="1600" b="1" dirty="0">
                <a:solidFill>
                  <a:srgbClr val="0E0E0E"/>
                </a:solidFill>
                <a:effectLst/>
                <a:latin typeface="Abadi" panose="020B0604020104020204" pitchFamily="34" charset="0"/>
              </a:rPr>
              <a:t>Summary </a:t>
            </a:r>
            <a:r>
              <a:rPr lang="en-US" sz="1600" dirty="0">
                <a:solidFill>
                  <a:srgbClr val="0E0E0E"/>
                </a:solidFill>
                <a:effectLst/>
                <a:latin typeface="Abadi" panose="020B0604020104020204" pitchFamily="34" charset="0"/>
              </a:rPr>
              <a:t>:</a:t>
            </a:r>
          </a:p>
          <a:p>
            <a:pPr marL="502920" lvl="1" indent="0">
              <a:spcBef>
                <a:spcPts val="400"/>
              </a:spcBef>
              <a:buNone/>
            </a:pPr>
            <a:r>
              <a:rPr lang="en-US" sz="1050" dirty="0">
                <a:solidFill>
                  <a:srgbClr val="0E0E0E"/>
                </a:solidFill>
                <a:effectLst/>
                <a:latin typeface=".SF NS"/>
              </a:rPr>
              <a:t>The data suggests that orbits at higher altitudes or with specific purposes (ES-L1, GEO, HEO) have perfect success rates. On th</a:t>
            </a:r>
            <a:r>
              <a:rPr lang="en-US" sz="1050" dirty="0">
                <a:solidFill>
                  <a:srgbClr val="0E0E0E"/>
                </a:solidFill>
                <a:latin typeface=".SF NS"/>
              </a:rPr>
              <a:t>e other hand</a:t>
            </a:r>
            <a:r>
              <a:rPr lang="en-US" sz="1050" dirty="0">
                <a:solidFill>
                  <a:srgbClr val="0E0E0E"/>
                </a:solidFill>
                <a:effectLst/>
                <a:latin typeface=".SF NS"/>
              </a:rPr>
              <a:t>, GTO and SO, involving complex maneuvers, has lower success rates. LEO and related orbits (ISS, VLEO, SSO, etc. </a:t>
            </a:r>
            <a:r>
              <a:rPr lang="en-US" sz="1050" dirty="0">
                <a:solidFill>
                  <a:srgbClr val="0E0E0E"/>
                </a:solidFill>
                <a:latin typeface=".SF NS"/>
              </a:rPr>
              <a:t>)</a:t>
            </a:r>
            <a:r>
              <a:rPr lang="en-US" sz="1050" dirty="0">
                <a:solidFill>
                  <a:srgbClr val="0E0E0E"/>
                </a:solidFill>
                <a:effectLst/>
                <a:latin typeface=".SF NS"/>
              </a:rPr>
              <a:t> demonstrate good but not perfect success rates.</a:t>
            </a:r>
          </a:p>
          <a:p>
            <a:pPr marL="502920" lvl="1" indent="0">
              <a:spcBef>
                <a:spcPts val="400"/>
              </a:spcBef>
              <a:buNone/>
            </a:pPr>
            <a:endParaRPr lang="en-US" sz="1200" dirty="0">
              <a:solidFill>
                <a:srgbClr val="0E0E0E"/>
              </a:solidFill>
              <a:effectLst/>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1DC42D34-0919-4A1F-51D4-BD530B835E20}"/>
              </a:ext>
            </a:extLst>
          </p:cNvPr>
          <p:cNvPicPr>
            <a:picLocks noChangeAspect="1"/>
          </p:cNvPicPr>
          <p:nvPr/>
        </p:nvPicPr>
        <p:blipFill>
          <a:blip r:embed="rId2"/>
          <a:stretch>
            <a:fillRect/>
          </a:stretch>
        </p:blipFill>
        <p:spPr>
          <a:xfrm>
            <a:off x="5640456" y="895824"/>
            <a:ext cx="6477000" cy="565240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4400" y="1322561"/>
            <a:ext cx="4393966" cy="3811588"/>
          </a:xfrm>
          <a:prstGeom prst="rect">
            <a:avLst/>
          </a:prstGeom>
        </p:spPr>
        <p:txBody>
          <a:bodyPr>
            <a:normAutofit fontScale="92500"/>
          </a:bodyPr>
          <a:lstStyle/>
          <a:p>
            <a:pPr marL="0" indent="0">
              <a:buNone/>
            </a:pPr>
            <a:r>
              <a:rPr lang="en-US" sz="2200" b="1" dirty="0">
                <a:solidFill>
                  <a:schemeClr val="accent3">
                    <a:lumMod val="25000"/>
                  </a:schemeClr>
                </a:solidFill>
                <a:latin typeface="Abadi" panose="020B0604020104020204" pitchFamily="34" charset="0"/>
              </a:rPr>
              <a:t>Key observations from the plot:</a:t>
            </a:r>
            <a:endParaRPr lang="en-US" sz="2200" b="1" dirty="0">
              <a:solidFill>
                <a:srgbClr val="0E0E0E"/>
              </a:solidFill>
              <a:effectLst/>
              <a:latin typeface="Abadi" panose="020B0604020104020204" pitchFamily="34" charset="0"/>
            </a:endParaRPr>
          </a:p>
          <a:p>
            <a:r>
              <a:rPr lang="en-US" sz="1600" b="1" dirty="0">
                <a:solidFill>
                  <a:srgbClr val="0E0E0E"/>
                </a:solidFill>
                <a:effectLst/>
                <a:latin typeface="Abadi" panose="020B0604020104020204" pitchFamily="34" charset="0"/>
              </a:rPr>
              <a:t>Facts:</a:t>
            </a:r>
          </a:p>
          <a:p>
            <a:pPr lvl="1"/>
            <a:r>
              <a:rPr lang="en-US" sz="1200" b="1" dirty="0">
                <a:solidFill>
                  <a:srgbClr val="0E0E0E"/>
                </a:solidFill>
                <a:effectLst/>
                <a:latin typeface="Abadi" panose="020B0604020104020204" pitchFamily="34" charset="0"/>
              </a:rPr>
              <a:t>Diverse Orbit Types in Later Flights:</a:t>
            </a:r>
            <a:r>
              <a:rPr lang="en-US" sz="1200" dirty="0">
                <a:solidFill>
                  <a:srgbClr val="0E0E0E"/>
                </a:solidFill>
                <a:effectLst/>
                <a:latin typeface="Abadi" panose="020B0604020104020204" pitchFamily="34" charset="0"/>
              </a:rPr>
              <a:t> More orbit types are added in later flight.</a:t>
            </a:r>
          </a:p>
          <a:p>
            <a:pPr lvl="1"/>
            <a:r>
              <a:rPr lang="en-US" sz="1200" b="1" dirty="0">
                <a:solidFill>
                  <a:srgbClr val="0E0E0E"/>
                </a:solidFill>
                <a:effectLst/>
                <a:latin typeface="Abadi" panose="020B0604020104020204" pitchFamily="34" charset="0"/>
              </a:rPr>
              <a:t>Improving Success Rates:</a:t>
            </a:r>
            <a:r>
              <a:rPr lang="en-US" sz="1200" dirty="0">
                <a:solidFill>
                  <a:srgbClr val="0E0E0E"/>
                </a:solidFill>
                <a:effectLst/>
                <a:latin typeface="Abadi" panose="020B0604020104020204" pitchFamily="34" charset="0"/>
              </a:rPr>
              <a:t> Success rates generally improve over time with increasing of flight number for most orbit types, indicating technical and planning improvement.</a:t>
            </a:r>
          </a:p>
          <a:p>
            <a:pPr lvl="1"/>
            <a:r>
              <a:rPr lang="en-US" sz="1200" b="1" dirty="0">
                <a:solidFill>
                  <a:srgbClr val="0E0E0E"/>
                </a:solidFill>
                <a:effectLst/>
                <a:latin typeface="Abadi" panose="020B0604020104020204" pitchFamily="34" charset="0"/>
              </a:rPr>
              <a:t>Higher Failure Rate On GTO:</a:t>
            </a:r>
            <a:r>
              <a:rPr lang="en-US" sz="1200" dirty="0">
                <a:solidFill>
                  <a:srgbClr val="0E0E0E"/>
                </a:solidFill>
                <a:effectLst/>
                <a:latin typeface="Abadi" panose="020B0604020104020204" pitchFamily="34" charset="0"/>
              </a:rPr>
              <a:t> GTO stands out with a consistently higher failure rate, suggesting it is a more challenging target.</a:t>
            </a:r>
          </a:p>
          <a:p>
            <a:pPr lvl="1"/>
            <a:r>
              <a:rPr lang="en-US" sz="1200" b="1" dirty="0">
                <a:solidFill>
                  <a:srgbClr val="0E0E0E"/>
                </a:solidFill>
                <a:effectLst/>
                <a:latin typeface="Abadi" panose="020B0604020104020204" pitchFamily="34" charset="0"/>
              </a:rPr>
              <a:t>Only one try on SO: </a:t>
            </a:r>
            <a:r>
              <a:rPr lang="en-US" sz="1200" dirty="0">
                <a:solidFill>
                  <a:srgbClr val="0E0E0E"/>
                </a:solidFill>
                <a:effectLst/>
                <a:latin typeface="Abadi" panose="020B0604020104020204" pitchFamily="34" charset="0"/>
              </a:rPr>
              <a:t>Failed</a:t>
            </a:r>
          </a:p>
          <a:p>
            <a:r>
              <a:rPr lang="en-US" sz="1600" b="1" dirty="0">
                <a:solidFill>
                  <a:srgbClr val="0E0E0E"/>
                </a:solidFill>
                <a:effectLst/>
                <a:latin typeface="Abadi" panose="020B0604020104020204" pitchFamily="34" charset="0"/>
              </a:rPr>
              <a:t>Conclusion:</a:t>
            </a:r>
            <a:endParaRPr lang="en-US" sz="1600" dirty="0">
              <a:solidFill>
                <a:srgbClr val="0E0E0E"/>
              </a:solidFill>
              <a:effectLst/>
              <a:latin typeface="Abadi" panose="020B0604020104020204" pitchFamily="34" charset="0"/>
            </a:endParaRPr>
          </a:p>
          <a:p>
            <a:pPr marL="457200" lvl="1" indent="0">
              <a:buNone/>
            </a:pPr>
            <a:r>
              <a:rPr lang="en-US" sz="1200" dirty="0">
                <a:solidFill>
                  <a:srgbClr val="0E0E0E"/>
                </a:solidFill>
                <a:effectLst/>
                <a:latin typeface="Abadi" panose="020B0604020104020204" pitchFamily="34" charset="0"/>
              </a:rPr>
              <a:t>This data suggests a clear evolution in launch capabilities, with an increase in the diversity of mission types and targeted orbits. There is a general trend of improving success rates, reflecting technological advancements and gained experience. However, certain orbits, particularly GTO and SO, remain challenging with a higher incidence of failures. </a:t>
            </a:r>
            <a:r>
              <a:rPr lang="en-US" sz="1200" dirty="0">
                <a:solidFill>
                  <a:srgbClr val="0E0E0E"/>
                </a:solidFill>
                <a:latin typeface="Abadi" panose="020B0604020104020204" pitchFamily="34" charset="0"/>
              </a:rPr>
              <a:t>Which indicates potential technical challenges</a:t>
            </a:r>
            <a:endParaRPr lang="en-US" sz="1200" dirty="0">
              <a:solidFill>
                <a:srgbClr val="0E0E0E"/>
              </a:solidFill>
              <a:effectLst/>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2054F7C9-DA99-A448-8E7D-9B5D67ECCF92}"/>
              </a:ext>
            </a:extLst>
          </p:cNvPr>
          <p:cNvPicPr>
            <a:picLocks noChangeAspect="1"/>
          </p:cNvPicPr>
          <p:nvPr/>
        </p:nvPicPr>
        <p:blipFill>
          <a:blip r:embed="rId2"/>
          <a:stretch>
            <a:fillRect/>
          </a:stretch>
        </p:blipFill>
        <p:spPr>
          <a:xfrm>
            <a:off x="5350546" y="1195451"/>
            <a:ext cx="6535956" cy="453130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52880"/>
            <a:ext cx="4462389" cy="3811588"/>
          </a:xfrm>
          <a:prstGeom prst="rect">
            <a:avLst/>
          </a:prstGeom>
        </p:spPr>
        <p:txBody>
          <a:bodyPr>
            <a:normAutofit fontScale="40000" lnSpcReduction="20000"/>
          </a:bodyPr>
          <a:lstStyle/>
          <a:p>
            <a:pPr marL="0" indent="0">
              <a:buNone/>
            </a:pPr>
            <a:r>
              <a:rPr lang="en-US" sz="5000" b="1" dirty="0">
                <a:solidFill>
                  <a:schemeClr val="accent3">
                    <a:lumMod val="25000"/>
                  </a:schemeClr>
                </a:solidFill>
                <a:latin typeface="Abadi" panose="020B0604020104020204" pitchFamily="34" charset="0"/>
              </a:rPr>
              <a:t>Key observations from the plot:</a:t>
            </a:r>
            <a:endParaRPr lang="en-CA" sz="5000" dirty="0">
              <a:solidFill>
                <a:schemeClr val="accent3">
                  <a:lumMod val="25000"/>
                </a:schemeClr>
              </a:solidFill>
              <a:latin typeface="Abadi" panose="020B0604020104020204" pitchFamily="34" charset="0"/>
            </a:endParaRPr>
          </a:p>
          <a:p>
            <a:pPr>
              <a:lnSpc>
                <a:spcPct val="100000"/>
              </a:lnSpc>
              <a:spcBef>
                <a:spcPts val="1400"/>
              </a:spcBef>
            </a:pPr>
            <a:r>
              <a:rPr lang="en-CA" sz="2200" b="1" dirty="0">
                <a:solidFill>
                  <a:schemeClr val="accent3">
                    <a:lumMod val="25000"/>
                  </a:schemeClr>
                </a:solidFill>
                <a:latin typeface="Abadi" panose="020B0604020104020204" pitchFamily="34" charset="0"/>
              </a:rPr>
              <a:t>Facts:</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LEO: Mainly for light payload masses, mostly successful</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ISS: Wide range of payload masses from less than 2000kg to more than 12000kg, success rate is high, among which heavier load performs even better.</a:t>
            </a:r>
          </a:p>
          <a:p>
            <a:pPr marL="411480" lvl="1">
              <a:lnSpc>
                <a:spcPct val="100000"/>
              </a:lnSpc>
              <a:spcBef>
                <a:spcPts val="600"/>
              </a:spcBef>
            </a:pPr>
            <a:r>
              <a:rPr lang="en-CA" sz="1800" dirty="0">
                <a:latin typeface="Abadi" panose="020B0604020104020204" pitchFamily="34" charset="0"/>
              </a:rPr>
              <a:t>PO: Light and moderate payload masses, all light payload masses failed, and all moderate payload masses succeeded</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GTO: Moderate masses of payload, range (2000-8000 kg), about half success rate, lower than other sites.</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ES-L1: Single light payload, successful</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SSO: Several launches with light mass payload (less than 4000 kg), all successful</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HEO: Single light payload, successful</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MEO: Few launches with moderate mass of payload (~4000kg), mixed success</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VLEO: Heaviest payloads (13000-16000 kg), mostly successful</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SO: Single moderate payload (~6000 kg), failed</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GEO: Single moderate payload (~6000 kg), successful</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b="1" dirty="0">
                <a:solidFill>
                  <a:schemeClr val="accent3">
                    <a:lumMod val="25000"/>
                  </a:schemeClr>
                </a:solidFill>
                <a:latin typeface="Abadi" panose="020B0604020104020204" pitchFamily="34" charset="0"/>
              </a:rPr>
              <a:t>Summary:</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Heavier payloads tend towards higher success rates</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Different orbits specialize in different payload mass ranges</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More failure rate on GTO</a:t>
            </a:r>
          </a:p>
          <a:p>
            <a:pPr marL="411480" lvl="1">
              <a:lnSpc>
                <a:spcPct val="100000"/>
              </a:lnSpc>
              <a:spcBef>
                <a:spcPts val="600"/>
              </a:spcBef>
            </a:pPr>
            <a:r>
              <a:rPr lang="en-CA" sz="1800" dirty="0">
                <a:solidFill>
                  <a:schemeClr val="accent3">
                    <a:lumMod val="25000"/>
                  </a:schemeClr>
                </a:solidFill>
                <a:latin typeface="Abadi" panose="020B0604020104020204" pitchFamily="34" charset="0"/>
              </a:rPr>
              <a:t>The heaviest payload are launched on VLEO solely</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8E24B22C-CBEE-F785-D494-5B1043803B54}"/>
              </a:ext>
            </a:extLst>
          </p:cNvPr>
          <p:cNvPicPr>
            <a:picLocks noChangeAspect="1"/>
          </p:cNvPicPr>
          <p:nvPr/>
        </p:nvPicPr>
        <p:blipFill>
          <a:blip r:embed="rId2"/>
          <a:stretch>
            <a:fillRect/>
          </a:stretch>
        </p:blipFill>
        <p:spPr>
          <a:xfrm>
            <a:off x="6095999" y="1379439"/>
            <a:ext cx="5394089" cy="416443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1FC42135-FDE3-7F43-CB9F-1CACE8036E4F}"/>
              </a:ext>
            </a:extLst>
          </p:cNvPr>
          <p:cNvPicPr>
            <a:picLocks noChangeAspect="1"/>
          </p:cNvPicPr>
          <p:nvPr/>
        </p:nvPicPr>
        <p:blipFill>
          <a:blip r:embed="rId2"/>
          <a:stretch>
            <a:fillRect/>
          </a:stretch>
        </p:blipFill>
        <p:spPr>
          <a:xfrm>
            <a:off x="6351980" y="1259840"/>
            <a:ext cx="4933631" cy="4856241"/>
          </a:xfrm>
          <a:prstGeom prst="rect">
            <a:avLst/>
          </a:prstGeom>
        </p:spPr>
      </p:pic>
      <p:sp>
        <p:nvSpPr>
          <p:cNvPr id="6" name="Content Placeholder 2">
            <a:extLst>
              <a:ext uri="{FF2B5EF4-FFF2-40B4-BE49-F238E27FC236}">
                <a16:creationId xmlns:a16="http://schemas.microsoft.com/office/drawing/2014/main" id="{8E843FFA-6F51-771C-2385-CB0569E8C25B}"/>
              </a:ext>
            </a:extLst>
          </p:cNvPr>
          <p:cNvSpPr txBox="1">
            <a:spLocks/>
          </p:cNvSpPr>
          <p:nvPr/>
        </p:nvSpPr>
        <p:spPr>
          <a:xfrm>
            <a:off x="770010" y="1452880"/>
            <a:ext cx="4933631" cy="403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3">
                    <a:lumMod val="25000"/>
                  </a:schemeClr>
                </a:solidFill>
                <a:latin typeface="Abadi" panose="020B0604020104020204" pitchFamily="34" charset="0"/>
              </a:rPr>
              <a:t>Key observations from the plot:</a:t>
            </a:r>
            <a:endParaRPr lang="en-CA" sz="20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Before the year of 2013, the success rate is 0</a:t>
            </a:r>
          </a:p>
          <a:p>
            <a:pPr>
              <a:lnSpc>
                <a:spcPct val="100000"/>
              </a:lnSpc>
              <a:spcBef>
                <a:spcPts val="1400"/>
              </a:spcBef>
            </a:pPr>
            <a:r>
              <a:rPr lang="en-CA" sz="2200" dirty="0">
                <a:solidFill>
                  <a:schemeClr val="accent3">
                    <a:lumMod val="25000"/>
                  </a:schemeClr>
                </a:solidFill>
                <a:latin typeface="Abadi" panose="020B0604020104020204" pitchFamily="34" charset="0"/>
              </a:rPr>
              <a:t>Since 2013 till 2020, the success rate kept improving, except a slight dip in 2018.</a:t>
            </a:r>
            <a:endParaRPr lang="en-CA"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unique launch site with the SQL query :</a:t>
            </a:r>
          </a:p>
          <a:p>
            <a:pPr marL="457200" lvl="1" indent="0">
              <a:lnSpc>
                <a:spcPct val="100000"/>
              </a:lnSpc>
              <a:spcBef>
                <a:spcPts val="1400"/>
              </a:spcBef>
              <a:buNone/>
            </a:pPr>
            <a:r>
              <a:rPr lang="en-US" sz="1400" b="0" dirty="0">
                <a:solidFill>
                  <a:srgbClr val="CF9C00"/>
                </a:solidFill>
                <a:effectLst/>
                <a:highlight>
                  <a:srgbClr val="FAFBFC"/>
                </a:highlight>
                <a:latin typeface="Menlo" panose="020B0609030804020204" pitchFamily="49" charset="0"/>
              </a:rPr>
              <a:t>SELECT DISTINCT "</a:t>
            </a:r>
            <a:r>
              <a:rPr lang="en-US" sz="1400" b="0" dirty="0" err="1">
                <a:solidFill>
                  <a:srgbClr val="CF9C00"/>
                </a:solidFill>
                <a:effectLst/>
                <a:highlight>
                  <a:srgbClr val="FAFBFC"/>
                </a:highlight>
                <a:latin typeface="Menlo" panose="020B0609030804020204" pitchFamily="49" charset="0"/>
              </a:rPr>
              <a:t>Launch_Site</a:t>
            </a:r>
            <a:r>
              <a:rPr lang="en-US" sz="1400" b="0" dirty="0">
                <a:solidFill>
                  <a:srgbClr val="CF9C00"/>
                </a:solidFill>
                <a:effectLst/>
                <a:highlight>
                  <a:srgbClr val="FAFBFC"/>
                </a:highlight>
                <a:latin typeface="Menlo" panose="020B0609030804020204" pitchFamily="49" charset="0"/>
              </a:rPr>
              <a:t>" FROM SPACEXTBL</a:t>
            </a:r>
            <a:endParaRPr lang="en-US" sz="1800" dirty="0">
              <a:solidFill>
                <a:schemeClr val="accent3">
                  <a:lumMod val="25000"/>
                </a:schemeClr>
              </a:solidFill>
              <a:latin typeface="Abadi" panose="020B0604020104020204" pitchFamily="34" charset="0"/>
            </a:endParaRPr>
          </a:p>
          <a:p>
            <a:pPr algn="l"/>
            <a:r>
              <a:rPr lang="en-US" sz="2200" dirty="0">
                <a:latin typeface="Abadi" panose="020B0604020104020204" pitchFamily="34" charset="0"/>
              </a:rPr>
              <a:t>The result coming from the query is </a:t>
            </a:r>
            <a:r>
              <a:rPr lang="en-US" sz="2200" b="0" i="0" dirty="0">
                <a:effectLst/>
                <a:latin typeface="Abadi" panose="020B0604020104020204" pitchFamily="34" charset="0"/>
              </a:rPr>
              <a:t>[('CCAFS LC-40',), ('VAFB SLC-4E',), ('KSC LC-39A',), ('CCAFS SLC-40’,)], which means the unique launch sites are:</a:t>
            </a:r>
          </a:p>
          <a:p>
            <a:pPr lvl="1">
              <a:lnSpc>
                <a:spcPct val="100000"/>
              </a:lnSpc>
              <a:spcBef>
                <a:spcPts val="1400"/>
              </a:spcBef>
            </a:pPr>
            <a:r>
              <a:rPr lang="en-US" sz="1200" b="0" i="0" dirty="0">
                <a:effectLst/>
                <a:latin typeface="Abadi" panose="020B0604020104020204" pitchFamily="34" charset="0"/>
              </a:rPr>
              <a:t>CCAFS LC-40</a:t>
            </a:r>
          </a:p>
          <a:p>
            <a:pPr lvl="1">
              <a:lnSpc>
                <a:spcPct val="100000"/>
              </a:lnSpc>
              <a:spcBef>
                <a:spcPts val="1400"/>
              </a:spcBef>
            </a:pPr>
            <a:r>
              <a:rPr lang="en-US" sz="1200" b="0" i="0" dirty="0">
                <a:effectLst/>
                <a:latin typeface="Abadi" panose="020B0604020104020204" pitchFamily="34" charset="0"/>
              </a:rPr>
              <a:t>VAFB SLC-4E</a:t>
            </a:r>
          </a:p>
          <a:p>
            <a:pPr lvl="1">
              <a:lnSpc>
                <a:spcPct val="100000"/>
              </a:lnSpc>
              <a:spcBef>
                <a:spcPts val="1400"/>
              </a:spcBef>
            </a:pPr>
            <a:r>
              <a:rPr lang="en-US" sz="1200" b="0" i="0" dirty="0">
                <a:effectLst/>
                <a:latin typeface="Abadi" panose="020B0604020104020204" pitchFamily="34" charset="0"/>
              </a:rPr>
              <a:t>KSC LC-39A</a:t>
            </a:r>
          </a:p>
          <a:p>
            <a:pPr lvl="1">
              <a:lnSpc>
                <a:spcPct val="100000"/>
              </a:lnSpc>
              <a:spcBef>
                <a:spcPts val="1400"/>
              </a:spcBef>
            </a:pPr>
            <a:r>
              <a:rPr lang="en-US" sz="1200" b="0" i="0" dirty="0">
                <a:effectLst/>
                <a:latin typeface="Abadi" panose="020B0604020104020204" pitchFamily="34" charset="0"/>
              </a:rPr>
              <a:t>CCAFS SLC-40</a:t>
            </a: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 with the SQL command:</a:t>
            </a:r>
          </a:p>
          <a:p>
            <a:pPr marL="457200" lvl="1" indent="0">
              <a:buNone/>
            </a:pPr>
            <a:r>
              <a:rPr lang="en-US" sz="1200" b="0" dirty="0">
                <a:solidFill>
                  <a:srgbClr val="CF9C00"/>
                </a:solidFill>
                <a:effectLst/>
                <a:highlight>
                  <a:srgbClr val="FAFBFC"/>
                </a:highlight>
                <a:latin typeface="Menlo" panose="020B0609030804020204" pitchFamily="49" charset="0"/>
              </a:rPr>
              <a:t>SELECT * FROM SPACEXTBL </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WHERE "</a:t>
            </a:r>
            <a:r>
              <a:rPr lang="en-US" sz="1200" b="0" dirty="0" err="1">
                <a:solidFill>
                  <a:srgbClr val="CF9C00"/>
                </a:solidFill>
                <a:effectLst/>
                <a:highlight>
                  <a:srgbClr val="FAFBFC"/>
                </a:highlight>
                <a:latin typeface="Menlo" panose="020B0609030804020204" pitchFamily="49" charset="0"/>
              </a:rPr>
              <a:t>Launch_Site</a:t>
            </a:r>
            <a:r>
              <a:rPr lang="en-US" sz="1200" b="0" dirty="0">
                <a:solidFill>
                  <a:srgbClr val="CF9C00"/>
                </a:solidFill>
                <a:effectLst/>
                <a:highlight>
                  <a:srgbClr val="FAFBFC"/>
                </a:highlight>
                <a:latin typeface="Menlo" panose="020B0609030804020204" pitchFamily="49" charset="0"/>
              </a:rPr>
              <a:t>" LIKE 'CCA%' </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LIMIT 5</a:t>
            </a:r>
            <a:endParaRPr lang="en-US" sz="1200" b="0" dirty="0">
              <a:solidFill>
                <a:srgbClr val="565869"/>
              </a:solidFill>
              <a:effectLst/>
              <a:highlight>
                <a:srgbClr val="FAFBFC"/>
              </a:highlight>
              <a:latin typeface="Menlo" panose="020B060903080402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5 records begin with `CCA` retrieved from database is as the following:</a:t>
            </a:r>
          </a:p>
          <a:p>
            <a:pPr lvl="1"/>
            <a:r>
              <a:rPr lang="en-US" sz="1200" dirty="0">
                <a:effectLst/>
                <a:latin typeface="Abadi" panose="020B0604020104020204" pitchFamily="34" charset="0"/>
              </a:rPr>
              <a:t>('2010-06-04', '18:45:00', 'F9 v1.0  B0003', </a:t>
            </a:r>
            <a:r>
              <a:rPr lang="en-US" sz="1200" dirty="0">
                <a:solidFill>
                  <a:srgbClr val="FF0000"/>
                </a:solidFill>
                <a:effectLst/>
                <a:latin typeface="Abadi" panose="020B0604020104020204" pitchFamily="34" charset="0"/>
              </a:rPr>
              <a:t>'CCAFS LC-40</a:t>
            </a:r>
            <a:r>
              <a:rPr lang="en-US" sz="1200" dirty="0">
                <a:effectLst/>
                <a:latin typeface="Abadi" panose="020B0604020104020204" pitchFamily="34" charset="0"/>
              </a:rPr>
              <a:t>', 'Dragon Spacecraft Qualification Unit', 0, 'LEO', 'SpaceX', 'Success', 'Failure (parachute)'),</a:t>
            </a:r>
          </a:p>
          <a:p>
            <a:pPr lvl="1"/>
            <a:r>
              <a:rPr lang="en-US" sz="1200" dirty="0">
                <a:effectLst/>
                <a:latin typeface="Abadi" panose="020B0604020104020204" pitchFamily="34" charset="0"/>
              </a:rPr>
              <a:t>('2010-12-08', '15:43:00', 'F9 v1.0  B0004', </a:t>
            </a:r>
            <a:r>
              <a:rPr lang="en-US" sz="1200" dirty="0">
                <a:solidFill>
                  <a:srgbClr val="FF0000"/>
                </a:solidFill>
                <a:effectLst/>
                <a:latin typeface="Abadi" panose="020B0604020104020204" pitchFamily="34" charset="0"/>
              </a:rPr>
              <a:t>'CCAFS LC-40</a:t>
            </a:r>
            <a:r>
              <a:rPr lang="en-US" sz="1200" dirty="0">
                <a:effectLst/>
                <a:latin typeface="Abadi" panose="020B0604020104020204" pitchFamily="34" charset="0"/>
              </a:rPr>
              <a:t>', 'Dragon demo flight C1, two CubeSats, barrel of </a:t>
            </a:r>
            <a:r>
              <a:rPr lang="en-US" sz="1200" dirty="0" err="1">
                <a:effectLst/>
                <a:latin typeface="Abadi" panose="020B0604020104020204" pitchFamily="34" charset="0"/>
              </a:rPr>
              <a:t>Brouere</a:t>
            </a:r>
            <a:r>
              <a:rPr lang="en-US" sz="1200" dirty="0">
                <a:effectLst/>
                <a:latin typeface="Abadi" panose="020B0604020104020204" pitchFamily="34" charset="0"/>
              </a:rPr>
              <a:t> cheese', 0, 'LEO (ISS)', 'NASA (COTS) NRO', 'Success', 'Failure (parachute)'),</a:t>
            </a:r>
          </a:p>
          <a:p>
            <a:pPr lvl="1"/>
            <a:r>
              <a:rPr lang="en-US" sz="1200" dirty="0">
                <a:effectLst/>
                <a:latin typeface="Abadi" panose="020B0604020104020204" pitchFamily="34" charset="0"/>
              </a:rPr>
              <a:t>('2012-05-22', '7:44:00', 'F9 v1.0  B0005', 'CCAFS LC-40', 'Dragon demo flight C2', 525, 'LEO (ISS)', 'NASA (COTS)', 'Success', 'No attempt'),</a:t>
            </a:r>
          </a:p>
          <a:p>
            <a:pPr lvl="1"/>
            <a:r>
              <a:rPr lang="en-US" sz="1200" dirty="0">
                <a:effectLst/>
                <a:latin typeface="Abadi" panose="020B0604020104020204" pitchFamily="34" charset="0"/>
              </a:rPr>
              <a:t>('2012-10-08', '0:35:00', 'F9 v1.0  B0006', </a:t>
            </a:r>
            <a:r>
              <a:rPr lang="en-US" sz="1200" dirty="0">
                <a:solidFill>
                  <a:srgbClr val="FF0000"/>
                </a:solidFill>
                <a:effectLst/>
                <a:latin typeface="Abadi" panose="020B0604020104020204" pitchFamily="34" charset="0"/>
              </a:rPr>
              <a:t>'CCAFS LC-40</a:t>
            </a:r>
            <a:r>
              <a:rPr lang="en-US" sz="1200" dirty="0">
                <a:effectLst/>
                <a:latin typeface="Abadi" panose="020B0604020104020204" pitchFamily="34" charset="0"/>
              </a:rPr>
              <a:t>', 'SpaceX CRS-1', 500, 'LEO (ISS)', 'NASA (CRS)', 'Success', 'No attempt'),</a:t>
            </a:r>
          </a:p>
          <a:p>
            <a:pPr lvl="1"/>
            <a:r>
              <a:rPr lang="en-US" sz="1200" dirty="0">
                <a:effectLst/>
                <a:latin typeface="Abadi" panose="020B0604020104020204" pitchFamily="34" charset="0"/>
              </a:rPr>
              <a:t>('2013-03-01', '15:10:00', 'F9 v1.0  B0007', </a:t>
            </a:r>
            <a:r>
              <a:rPr lang="en-US" sz="1200" dirty="0">
                <a:solidFill>
                  <a:srgbClr val="FF0000"/>
                </a:solidFill>
                <a:effectLst/>
                <a:latin typeface="Abadi" panose="020B0604020104020204" pitchFamily="34" charset="0"/>
              </a:rPr>
              <a:t>'CCAFS LC-40</a:t>
            </a:r>
            <a:r>
              <a:rPr lang="en-US" sz="1200" dirty="0">
                <a:effectLst/>
                <a:latin typeface="Abadi" panose="020B0604020104020204" pitchFamily="34" charset="0"/>
              </a:rPr>
              <a:t>', 'SpaceX CRS-2', 677, 'LEO (ISS)', 'NASA (CRS)', 'Success', 'No attempt')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 with the command:</a:t>
            </a:r>
          </a:p>
          <a:p>
            <a:pPr marL="457200" lvl="1" indent="0">
              <a:buNone/>
            </a:pPr>
            <a:r>
              <a:rPr lang="en-US" sz="1200" b="0" dirty="0">
                <a:solidFill>
                  <a:srgbClr val="CF9C00"/>
                </a:solidFill>
                <a:effectLst/>
                <a:highlight>
                  <a:srgbClr val="FAFBFC"/>
                </a:highlight>
                <a:latin typeface="Menlo" panose="020B0609030804020204" pitchFamily="49" charset="0"/>
              </a:rPr>
              <a:t>SELECT SUM(PAYLOAD_MASS__KG_) FROM SPACEXTBL </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WHERE "Customer" = 'NASA (CRS)’</a:t>
            </a:r>
            <a:endParaRPr lang="en-US" sz="1200" b="0" dirty="0">
              <a:solidFill>
                <a:srgbClr val="565869"/>
              </a:solidFill>
              <a:effectLst/>
              <a:highlight>
                <a:srgbClr val="FAFBFC"/>
              </a:highlight>
              <a:latin typeface="Menlo" panose="020B0609030804020204" pitchFamily="49" charset="0"/>
            </a:endParaRPr>
          </a:p>
          <a:p>
            <a:pPr>
              <a:lnSpc>
                <a:spcPct val="100000"/>
              </a:lnSpc>
              <a:spcBef>
                <a:spcPts val="1400"/>
              </a:spcBef>
            </a:pPr>
            <a:r>
              <a:rPr lang="en-US" sz="2200" dirty="0">
                <a:latin typeface="Abadi" panose="020B0604020104020204" pitchFamily="34" charset="0"/>
              </a:rPr>
              <a:t>The result coming from the query is </a:t>
            </a:r>
            <a:r>
              <a:rPr lang="en-US" sz="2200" b="0" i="0" dirty="0">
                <a:effectLst/>
                <a:latin typeface="Abadi" panose="020B0604020104020204" pitchFamily="34" charset="0"/>
              </a:rPr>
              <a:t>[(45596,)] which means the </a:t>
            </a:r>
            <a:r>
              <a:rPr lang="en-US" sz="2200" dirty="0">
                <a:latin typeface="Abadi" panose="020B0604020104020204" pitchFamily="34" charset="0"/>
              </a:rPr>
              <a:t>total payload mass carried by boosters from NASA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v1.1with the following SQL query:</a:t>
            </a:r>
          </a:p>
          <a:p>
            <a:pPr marL="457200" lvl="1" indent="0">
              <a:buNone/>
            </a:pPr>
            <a:r>
              <a:rPr lang="en-US" sz="1200" b="0" dirty="0">
                <a:solidFill>
                  <a:srgbClr val="CF9C00"/>
                </a:solidFill>
                <a:effectLst/>
                <a:highlight>
                  <a:srgbClr val="FAFBFC"/>
                </a:highlight>
                <a:latin typeface="Menlo" panose="020B0609030804020204" pitchFamily="49" charset="0"/>
              </a:rPr>
              <a:t>SELECT AVG(PAYLOAD_MASS__KG_) FROM SPACEXTBL </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WHERE "</a:t>
            </a:r>
            <a:r>
              <a:rPr lang="en-US" sz="1200" b="0" dirty="0" err="1">
                <a:solidFill>
                  <a:srgbClr val="CF9C00"/>
                </a:solidFill>
                <a:effectLst/>
                <a:highlight>
                  <a:srgbClr val="FAFBFC"/>
                </a:highlight>
                <a:latin typeface="Menlo" panose="020B0609030804020204" pitchFamily="49" charset="0"/>
              </a:rPr>
              <a:t>Booster_Version</a:t>
            </a:r>
            <a:r>
              <a:rPr lang="en-US" sz="1200" b="0" dirty="0">
                <a:solidFill>
                  <a:srgbClr val="CF9C00"/>
                </a:solidFill>
                <a:effectLst/>
                <a:highlight>
                  <a:srgbClr val="FAFBFC"/>
                </a:highlight>
                <a:latin typeface="Menlo" panose="020B0609030804020204" pitchFamily="49" charset="0"/>
              </a:rPr>
              <a:t>" LIKE 'F9 v1.1’</a:t>
            </a:r>
            <a:endParaRPr lang="en-US" sz="1200" b="0" dirty="0">
              <a:solidFill>
                <a:srgbClr val="565869"/>
              </a:solidFill>
              <a:effectLst/>
              <a:highlight>
                <a:srgbClr val="FAFBFC"/>
              </a:highlight>
              <a:latin typeface="Menlo" panose="020B06090308040202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The result from the query is </a:t>
            </a:r>
            <a:r>
              <a:rPr lang="en-US" sz="2200" b="0" i="0" dirty="0">
                <a:effectLst/>
                <a:latin typeface="Abadi" panose="020B0604020104020204" pitchFamily="34" charset="0"/>
              </a:rPr>
              <a:t>[(2928.4,)] which means the average pa</a:t>
            </a:r>
            <a:r>
              <a:rPr lang="en-US" sz="2200" dirty="0">
                <a:latin typeface="Abadi" panose="020B0604020104020204" pitchFamily="34" charset="0"/>
              </a:rPr>
              <a:t>yload mass carried by F9 v1.1 is 2928.4kg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 with the SQL query:</a:t>
            </a:r>
          </a:p>
          <a:p>
            <a:pPr marL="457200" lvl="1" indent="0">
              <a:buNone/>
            </a:pPr>
            <a:r>
              <a:rPr lang="en-US" b="0" dirty="0">
                <a:solidFill>
                  <a:srgbClr val="CF9C00"/>
                </a:solidFill>
                <a:effectLst/>
                <a:highlight>
                  <a:srgbClr val="FAFBFC"/>
                </a:highlight>
                <a:latin typeface="Menlo" panose="020B0609030804020204" pitchFamily="49" charset="0"/>
              </a:rPr>
              <a:t>SELECT MIN(Date) FROM SPACEXTBL</a:t>
            </a:r>
            <a:endParaRPr lang="en-US" b="0" dirty="0">
              <a:solidFill>
                <a:srgbClr val="565869"/>
              </a:solidFill>
              <a:effectLst/>
              <a:highlight>
                <a:srgbClr val="FAFBFC"/>
              </a:highlight>
              <a:latin typeface="Menlo" panose="020B0609030804020204" pitchFamily="49" charset="0"/>
            </a:endParaRPr>
          </a:p>
          <a:p>
            <a:pPr marL="457200" lvl="1" indent="0">
              <a:buNone/>
            </a:pPr>
            <a:r>
              <a:rPr lang="en-US" b="0" dirty="0">
                <a:solidFill>
                  <a:srgbClr val="CF9C00"/>
                </a:solidFill>
                <a:effectLst/>
                <a:highlight>
                  <a:srgbClr val="FAFBFC"/>
                </a:highlight>
                <a:latin typeface="Menlo" panose="020B0609030804020204" pitchFamily="49" charset="0"/>
              </a:rPr>
              <a:t>WHERE "</a:t>
            </a:r>
            <a:r>
              <a:rPr lang="en-US" b="0" dirty="0" err="1">
                <a:solidFill>
                  <a:srgbClr val="CF9C00"/>
                </a:solidFill>
                <a:effectLst/>
                <a:highlight>
                  <a:srgbClr val="FAFBFC"/>
                </a:highlight>
                <a:latin typeface="Menlo" panose="020B0609030804020204" pitchFamily="49" charset="0"/>
              </a:rPr>
              <a:t>Landing_Outcome</a:t>
            </a:r>
            <a:r>
              <a:rPr lang="en-US" b="0" dirty="0">
                <a:solidFill>
                  <a:srgbClr val="CF9C00"/>
                </a:solidFill>
                <a:effectLst/>
                <a:highlight>
                  <a:srgbClr val="FAFBFC"/>
                </a:highlight>
                <a:latin typeface="Menlo" panose="020B0609030804020204" pitchFamily="49" charset="0"/>
              </a:rPr>
              <a:t>" LIKE 'Success (ground pad)</a:t>
            </a:r>
            <a:endParaRPr lang="en-US" b="0" dirty="0">
              <a:solidFill>
                <a:srgbClr val="565869"/>
              </a:solidFill>
              <a:effectLst/>
              <a:highlight>
                <a:srgbClr val="FAFBFC"/>
              </a:highlight>
              <a:latin typeface="Menlo" panose="020B0609030804020204" pitchFamily="49" charset="0"/>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latin typeface="Abadi" panose="020B0604020104020204" pitchFamily="34" charset="0"/>
              </a:rPr>
              <a:t>The result coming from the query is </a:t>
            </a:r>
            <a:r>
              <a:rPr lang="en-US" sz="2200" b="0" i="0" dirty="0">
                <a:effectLst/>
                <a:latin typeface="Abadi" panose="020B0604020104020204" pitchFamily="34" charset="0"/>
              </a:rPr>
              <a:t>[('2015-12-22’,)] which means</a:t>
            </a:r>
            <a:r>
              <a:rPr lang="en-US" sz="2200" dirty="0">
                <a:latin typeface="Abadi" panose="020B0604020104020204" pitchFamily="34" charset="0"/>
              </a:rPr>
              <a:t> the date of the first successful landing outcome on ground pad is 2015-12-22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82751"/>
            <a:ext cx="9149677" cy="451624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 with the SQL query:</a:t>
            </a:r>
          </a:p>
          <a:p>
            <a:pPr marL="457200" lvl="1" indent="0">
              <a:buNone/>
            </a:pPr>
            <a:r>
              <a:rPr lang="en-US" sz="1200" b="0" dirty="0">
                <a:solidFill>
                  <a:srgbClr val="CF9C00"/>
                </a:solidFill>
                <a:effectLst/>
                <a:highlight>
                  <a:srgbClr val="FAFBFC"/>
                </a:highlight>
                <a:latin typeface="Menlo" panose="020B0609030804020204" pitchFamily="49" charset="0"/>
              </a:rPr>
              <a:t>SELECT "</a:t>
            </a:r>
            <a:r>
              <a:rPr lang="en-US" sz="1200" b="0" dirty="0" err="1">
                <a:solidFill>
                  <a:srgbClr val="CF9C00"/>
                </a:solidFill>
                <a:effectLst/>
                <a:highlight>
                  <a:srgbClr val="FAFBFC"/>
                </a:highlight>
                <a:latin typeface="Menlo" panose="020B0609030804020204" pitchFamily="49" charset="0"/>
              </a:rPr>
              <a:t>Booster_Version</a:t>
            </a:r>
            <a:r>
              <a:rPr lang="en-US" sz="1200" b="0" dirty="0">
                <a:solidFill>
                  <a:srgbClr val="CF9C00"/>
                </a:solidFill>
                <a:effectLst/>
                <a:highlight>
                  <a:srgbClr val="FAFBFC"/>
                </a:highlight>
                <a:latin typeface="Menlo" panose="020B0609030804020204" pitchFamily="49" charset="0"/>
              </a:rPr>
              <a:t>" FROM SPACEXTBL</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WHERE "</a:t>
            </a:r>
            <a:r>
              <a:rPr lang="en-US" sz="1200" b="0" dirty="0" err="1">
                <a:solidFill>
                  <a:srgbClr val="CF9C00"/>
                </a:solidFill>
                <a:effectLst/>
                <a:highlight>
                  <a:srgbClr val="FAFBFC"/>
                </a:highlight>
                <a:latin typeface="Menlo" panose="020B0609030804020204" pitchFamily="49" charset="0"/>
              </a:rPr>
              <a:t>Landing_Outcome</a:t>
            </a:r>
            <a:r>
              <a:rPr lang="en-US" sz="1200" b="0" dirty="0">
                <a:solidFill>
                  <a:srgbClr val="CF9C00"/>
                </a:solidFill>
                <a:effectLst/>
                <a:highlight>
                  <a:srgbClr val="FAFBFC"/>
                </a:highlight>
                <a:latin typeface="Menlo" panose="020B0609030804020204" pitchFamily="49" charset="0"/>
              </a:rPr>
              <a:t>" LIKE 'Success (drone ship)' </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AND "PAYLOAD_MASS__KG_" BETWEEN 4000 AND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requested result from the query is: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[('F9 FT B1022',), ('F9 FT B1026',), ('F9 FT  B1021.2',), ('F9 FT  B1031.2',)]</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It indicates the name of the boosters are:</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 with the following SQL query:</a:t>
            </a:r>
          </a:p>
          <a:p>
            <a:pPr marL="457200" lvl="1" indent="0">
              <a:buNone/>
            </a:pPr>
            <a:r>
              <a:rPr lang="en-US" sz="1200" b="0" dirty="0">
                <a:solidFill>
                  <a:srgbClr val="CF9C00"/>
                </a:solidFill>
                <a:effectLst/>
                <a:highlight>
                  <a:srgbClr val="FAFBFC"/>
                </a:highlight>
                <a:latin typeface="Menlo" panose="020B0609030804020204" pitchFamily="49" charset="0"/>
              </a:rPr>
              <a:t>SELECT </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COUNT(</a:t>
            </a:r>
            <a:endParaRPr lang="en-US" sz="12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CASE </a:t>
            </a:r>
            <a:endParaRPr lang="en-US" sz="800" b="0" dirty="0">
              <a:solidFill>
                <a:srgbClr val="565869"/>
              </a:solidFill>
              <a:effectLst/>
              <a:highlight>
                <a:srgbClr val="FAFBFC"/>
              </a:highlight>
              <a:latin typeface="Menlo" panose="020B0609030804020204" pitchFamily="49" charset="0"/>
            </a:endParaRPr>
          </a:p>
          <a:p>
            <a:pPr marL="1371600" lvl="3" indent="0">
              <a:buNone/>
            </a:pPr>
            <a:r>
              <a:rPr lang="en-US" sz="600" b="0" dirty="0">
                <a:solidFill>
                  <a:srgbClr val="CF9C00"/>
                </a:solidFill>
                <a:effectLst/>
                <a:highlight>
                  <a:srgbClr val="FAFBFC"/>
                </a:highlight>
                <a:latin typeface="Menlo" panose="020B0609030804020204" pitchFamily="49" charset="0"/>
              </a:rPr>
              <a:t>WHEN "</a:t>
            </a:r>
            <a:r>
              <a:rPr lang="en-US" sz="600" b="0" dirty="0" err="1">
                <a:solidFill>
                  <a:srgbClr val="CF9C00"/>
                </a:solidFill>
                <a:effectLst/>
                <a:highlight>
                  <a:srgbClr val="FAFBFC"/>
                </a:highlight>
                <a:latin typeface="Menlo" panose="020B0609030804020204" pitchFamily="49" charset="0"/>
              </a:rPr>
              <a:t>Mission_Outcome</a:t>
            </a:r>
            <a:r>
              <a:rPr lang="en-US" sz="600" b="0" dirty="0">
                <a:solidFill>
                  <a:srgbClr val="CF9C00"/>
                </a:solidFill>
                <a:effectLst/>
                <a:highlight>
                  <a:srgbClr val="FAFBFC"/>
                </a:highlight>
                <a:latin typeface="Menlo" panose="020B0609030804020204" pitchFamily="49" charset="0"/>
              </a:rPr>
              <a:t>" LIKE 'Success%' THEN 1 </a:t>
            </a:r>
            <a:endParaRPr lang="en-US" sz="600" b="0" dirty="0">
              <a:solidFill>
                <a:srgbClr val="565869"/>
              </a:solidFill>
              <a:effectLst/>
              <a:highlight>
                <a:srgbClr val="FAFBFC"/>
              </a:highlight>
              <a:latin typeface="Menlo" panose="020B0609030804020204" pitchFamily="49" charset="0"/>
            </a:endParaRPr>
          </a:p>
          <a:p>
            <a:pPr marL="1371600" lvl="3" indent="0">
              <a:buNone/>
            </a:pPr>
            <a:r>
              <a:rPr lang="en-US" sz="600" b="0" dirty="0">
                <a:solidFill>
                  <a:srgbClr val="CF9C00"/>
                </a:solidFill>
                <a:effectLst/>
                <a:highlight>
                  <a:srgbClr val="FAFBFC"/>
                </a:highlight>
                <a:latin typeface="Menlo" panose="020B0609030804020204" pitchFamily="49" charset="0"/>
              </a:rPr>
              <a:t>END) AS Successful,</a:t>
            </a:r>
            <a:endParaRPr lang="en-US" sz="6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COUNT(</a:t>
            </a:r>
            <a:endParaRPr lang="en-US" sz="12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CASE </a:t>
            </a:r>
            <a:endParaRPr lang="en-US" sz="800" b="0" dirty="0">
              <a:solidFill>
                <a:srgbClr val="565869"/>
              </a:solidFill>
              <a:effectLst/>
              <a:highlight>
                <a:srgbClr val="FAFBFC"/>
              </a:highlight>
              <a:latin typeface="Menlo" panose="020B0609030804020204" pitchFamily="49" charset="0"/>
            </a:endParaRPr>
          </a:p>
          <a:p>
            <a:pPr marL="1371600" lvl="3" indent="0">
              <a:buNone/>
            </a:pPr>
            <a:r>
              <a:rPr lang="en-US" sz="600" b="0" dirty="0">
                <a:solidFill>
                  <a:srgbClr val="CF9C00"/>
                </a:solidFill>
                <a:effectLst/>
                <a:highlight>
                  <a:srgbClr val="FAFBFC"/>
                </a:highlight>
                <a:latin typeface="Menlo" panose="020B0609030804020204" pitchFamily="49" charset="0"/>
              </a:rPr>
              <a:t>WHEN "</a:t>
            </a:r>
            <a:r>
              <a:rPr lang="en-US" sz="600" b="0" dirty="0" err="1">
                <a:solidFill>
                  <a:srgbClr val="CF9C00"/>
                </a:solidFill>
                <a:effectLst/>
                <a:highlight>
                  <a:srgbClr val="FAFBFC"/>
                </a:highlight>
                <a:latin typeface="Menlo" panose="020B0609030804020204" pitchFamily="49" charset="0"/>
              </a:rPr>
              <a:t>Mission_Outcome</a:t>
            </a:r>
            <a:r>
              <a:rPr lang="en-US" sz="600" b="0" dirty="0">
                <a:solidFill>
                  <a:srgbClr val="CF9C00"/>
                </a:solidFill>
                <a:effectLst/>
                <a:highlight>
                  <a:srgbClr val="FAFBFC"/>
                </a:highlight>
                <a:latin typeface="Menlo" panose="020B0609030804020204" pitchFamily="49" charset="0"/>
              </a:rPr>
              <a:t>" LIKE 'Failure%' THEN 1 </a:t>
            </a:r>
            <a:endParaRPr lang="en-US" sz="600" b="0" dirty="0">
              <a:solidFill>
                <a:srgbClr val="565869"/>
              </a:solidFill>
              <a:effectLst/>
              <a:highlight>
                <a:srgbClr val="FAFBFC"/>
              </a:highlight>
              <a:latin typeface="Menlo" panose="020B0609030804020204" pitchFamily="49" charset="0"/>
            </a:endParaRPr>
          </a:p>
          <a:p>
            <a:pPr marL="1371600" lvl="3" indent="0">
              <a:buNone/>
            </a:pPr>
            <a:r>
              <a:rPr lang="en-US" sz="600" b="0" dirty="0">
                <a:solidFill>
                  <a:srgbClr val="CF9C00"/>
                </a:solidFill>
                <a:effectLst/>
                <a:highlight>
                  <a:srgbClr val="FAFBFC"/>
                </a:highlight>
                <a:latin typeface="Menlo" panose="020B0609030804020204" pitchFamily="49" charset="0"/>
              </a:rPr>
              <a:t>END) AS Failure</a:t>
            </a:r>
            <a:endParaRPr lang="en-US" sz="6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FROM SPACEXTBL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from the query is </a:t>
            </a:r>
            <a:r>
              <a:rPr lang="en-US" sz="2200" b="0" i="0" dirty="0">
                <a:effectLst/>
                <a:latin typeface="Abadi" panose="020B0604020104020204" pitchFamily="34" charset="0"/>
              </a:rPr>
              <a:t>[(100, 1)] which indicates 100 successful and 1 failure mission outcomes</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 with the SQL query:</a:t>
            </a:r>
          </a:p>
          <a:p>
            <a:pPr marL="457200" lvl="1" indent="0">
              <a:buNone/>
            </a:pPr>
            <a:r>
              <a:rPr lang="en-US" sz="1200" b="0" dirty="0">
                <a:solidFill>
                  <a:srgbClr val="CF9C00"/>
                </a:solidFill>
                <a:effectLst/>
                <a:highlight>
                  <a:srgbClr val="FAFBFC"/>
                </a:highlight>
                <a:latin typeface="Menlo" panose="020B0609030804020204" pitchFamily="49" charset="0"/>
              </a:rPr>
              <a:t>SELECT "</a:t>
            </a:r>
            <a:r>
              <a:rPr lang="en-US" sz="1200" b="0" dirty="0" err="1">
                <a:solidFill>
                  <a:srgbClr val="CF9C00"/>
                </a:solidFill>
                <a:effectLst/>
                <a:highlight>
                  <a:srgbClr val="FAFBFC"/>
                </a:highlight>
                <a:latin typeface="Menlo" panose="020B0609030804020204" pitchFamily="49" charset="0"/>
              </a:rPr>
              <a:t>Booster_Version</a:t>
            </a:r>
            <a:r>
              <a:rPr lang="en-US" sz="1200" b="0" dirty="0">
                <a:solidFill>
                  <a:srgbClr val="CF9C00"/>
                </a:solidFill>
                <a:effectLst/>
                <a:highlight>
                  <a:srgbClr val="FAFBFC"/>
                </a:highlight>
                <a:latin typeface="Menlo" panose="020B0609030804020204" pitchFamily="49" charset="0"/>
              </a:rPr>
              <a:t>" FROM SPACEXTBL</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WHERE "PAYLOAD_MASS__KG_" = (</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	SELECT MAX("PAYLOAD_MASS__KG_") FROM SPACEXTBL</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is:</a:t>
            </a:r>
          </a:p>
          <a:p>
            <a:pPr marL="457200" lvl="1" indent="0">
              <a:lnSpc>
                <a:spcPct val="100000"/>
              </a:lnSpc>
              <a:spcBef>
                <a:spcPts val="1400"/>
              </a:spcBef>
              <a:buNone/>
            </a:pPr>
            <a:r>
              <a:rPr lang="en-US" sz="1200" b="0" i="0" dirty="0">
                <a:effectLst/>
                <a:latin typeface="Abadi" panose="020B0604020104020204" pitchFamily="34" charset="0"/>
              </a:rPr>
              <a:t>[('F9 B5 B1048.4',), ('F9 B5 B1049.4',), ('F9 B5 B1051.3',), ('F9 B5 B1056.4',), ('F9 B5 B1048.5',), ('F9 B5 B1051.4',), ('F9 B5 B1049.5',), ('F9 B5 B1060.2 ',), ('F9 B5 B1058.3 ',), ('F9 B5 B1051.6',), ('F9 B5 B1060.3',), ('F9 B5 B1049.7 ‘,)]</a:t>
            </a:r>
            <a:endParaRPr lang="en-US" sz="1200" dirty="0">
              <a:latin typeface="Abadi" panose="020B0604020104020204" pitchFamily="34" charset="0"/>
            </a:endParaRPr>
          </a:p>
          <a:p>
            <a:pPr>
              <a:lnSpc>
                <a:spcPct val="100000"/>
              </a:lnSpc>
              <a:spcBef>
                <a:spcPts val="1400"/>
              </a:spcBef>
            </a:pPr>
            <a:r>
              <a:rPr lang="en-US" sz="1600" b="0" i="0" dirty="0">
                <a:effectLst/>
                <a:latin typeface="Abadi" panose="020B0604020104020204" pitchFamily="34" charset="0"/>
              </a:rPr>
              <a:t>According the result, the names of booster which carried the maximum payload mass are</a:t>
            </a:r>
            <a:r>
              <a:rPr lang="en-US" sz="1600" dirty="0">
                <a:latin typeface="Abadi" panose="020B0604020104020204" pitchFamily="34" charset="0"/>
              </a:rPr>
              <a:t>:</a:t>
            </a:r>
          </a:p>
          <a:p>
            <a:pPr marL="457200" lvl="1" indent="0">
              <a:lnSpc>
                <a:spcPct val="100000"/>
              </a:lnSpc>
              <a:spcBef>
                <a:spcPts val="1400"/>
              </a:spcBef>
              <a:buNone/>
            </a:pPr>
            <a:r>
              <a:rPr lang="en-US" sz="1050" b="0" i="0" dirty="0">
                <a:effectLst/>
                <a:latin typeface="Abadi" panose="020B0604020104020204" pitchFamily="34" charset="0"/>
              </a:rPr>
              <a:t>F9 B5 B1048.4 ,  F9 B5 B1049.4 ,  F9 B5 B1051.3 ,  F9 B5 B1056.4 ,  F9 B5 B1048.5 ,  F9 B5 B1051.4 ,  F9 B5 B1049.5 ,  F9 B5 B1060.2  ,  F9 B5 B1058.3  ,  F9 B5 B1051.6 ,  F9 B5 B1060.3 ,  F9 B5 B1049.7</a:t>
            </a:r>
            <a:endParaRPr lang="en-US" sz="1050" dirty="0">
              <a:latin typeface="Abadi" panose="020B0604020104020204" pitchFamily="34" charset="0"/>
            </a:endParaRPr>
          </a:p>
          <a:p>
            <a:pPr marL="457200" lvl="1" indent="0">
              <a:lnSpc>
                <a:spcPct val="100000"/>
              </a:lnSpc>
              <a:spcBef>
                <a:spcPts val="1400"/>
              </a:spcBef>
              <a:buNone/>
            </a:pPr>
            <a:endParaRPr lang="en-US" sz="1800" b="0" i="0" dirty="0">
              <a:effectLst/>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149531"/>
            <a:ext cx="9745589" cy="4859383"/>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with the SQL query:</a:t>
            </a:r>
          </a:p>
          <a:p>
            <a:pPr marL="457200" lvl="1" indent="0">
              <a:buNone/>
            </a:pPr>
            <a:r>
              <a:rPr lang="en-US" sz="1200" b="0" dirty="0">
                <a:solidFill>
                  <a:srgbClr val="CF9C00"/>
                </a:solidFill>
                <a:effectLst/>
                <a:highlight>
                  <a:srgbClr val="FAFBFC"/>
                </a:highlight>
                <a:latin typeface="Menlo" panose="020B0609030804020204" pitchFamily="49" charset="0"/>
              </a:rPr>
              <a:t>SELECT </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CASE </a:t>
            </a:r>
            <a:endParaRPr lang="en-US" sz="12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'01' THEN 'January'</a:t>
            </a:r>
            <a:endParaRPr lang="en-US" sz="8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'02' THEN 'February'</a:t>
            </a:r>
            <a:endParaRPr lang="en-US" sz="8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'03' THEN 'March'</a:t>
            </a:r>
            <a:endParaRPr lang="en-US" sz="8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'04' THEN 'April'</a:t>
            </a:r>
            <a:endParaRPr lang="en-US" sz="8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'05' THEN 'May'</a:t>
            </a:r>
            <a:endParaRPr lang="en-US" sz="8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'06' THEN 'June'</a:t>
            </a:r>
            <a:endParaRPr lang="en-US" sz="8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'07' THEN 'July'</a:t>
            </a:r>
            <a:endParaRPr lang="en-US" sz="8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'08' THEN 'August'</a:t>
            </a:r>
            <a:endParaRPr lang="en-US" sz="8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'09' THEN 'September'</a:t>
            </a:r>
            <a:endParaRPr lang="en-US" sz="8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'10' THEN 'October'</a:t>
            </a:r>
            <a:endParaRPr lang="en-US" sz="8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'11' THEN 'November'</a:t>
            </a:r>
            <a:endParaRPr lang="en-US" sz="800" b="0" dirty="0">
              <a:solidFill>
                <a:srgbClr val="565869"/>
              </a:solidFill>
              <a:effectLst/>
              <a:highlight>
                <a:srgbClr val="FAFBFC"/>
              </a:highlight>
              <a:latin typeface="Menlo" panose="020B0609030804020204" pitchFamily="49" charset="0"/>
            </a:endParaRPr>
          </a:p>
          <a:p>
            <a:pPr marL="914400" lvl="2" indent="0">
              <a:buNone/>
            </a:pPr>
            <a:r>
              <a:rPr lang="en-US" sz="800" b="0" dirty="0">
                <a:solidFill>
                  <a:srgbClr val="CF9C00"/>
                </a:solidFill>
                <a:effectLst/>
                <a:highlight>
                  <a:srgbClr val="FAFBFC"/>
                </a:highlight>
                <a:latin typeface="Menlo" panose="020B0609030804020204" pitchFamily="49" charset="0"/>
              </a:rPr>
              <a:t>WHEN </a:t>
            </a:r>
            <a:r>
              <a:rPr lang="en-US" sz="800" b="0" dirty="0" err="1">
                <a:solidFill>
                  <a:srgbClr val="CF9C00"/>
                </a:solidFill>
                <a:effectLst/>
                <a:highlight>
                  <a:srgbClr val="FAFBFC"/>
                </a:highlight>
                <a:latin typeface="Menlo" panose="020B0609030804020204" pitchFamily="49" charset="0"/>
              </a:rPr>
              <a:t>substr</a:t>
            </a:r>
            <a:r>
              <a:rPr lang="en-US" sz="800" b="0" dirty="0">
                <a:solidFill>
                  <a:srgbClr val="CF9C00"/>
                </a:solidFill>
                <a:effectLst/>
                <a:highlight>
                  <a:srgbClr val="FAFBFC"/>
                </a:highlight>
                <a:latin typeface="Menlo" panose="020B0609030804020204" pitchFamily="49" charset="0"/>
              </a:rPr>
              <a:t>(Date, 6, 2) = '12' THEN 'December'</a:t>
            </a:r>
            <a:endParaRPr lang="en-US" sz="8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END AS month,</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err="1">
                <a:solidFill>
                  <a:srgbClr val="CF9C00"/>
                </a:solidFill>
                <a:effectLst/>
                <a:highlight>
                  <a:srgbClr val="FAFBFC"/>
                </a:highlight>
                <a:latin typeface="Menlo" panose="020B0609030804020204" pitchFamily="49" charset="0"/>
              </a:rPr>
              <a:t>Landing_Outcome</a:t>
            </a:r>
            <a:r>
              <a:rPr lang="en-US" sz="1200" b="0" dirty="0">
                <a:solidFill>
                  <a:srgbClr val="CF9C00"/>
                </a:solidFill>
                <a:effectLst/>
                <a:highlight>
                  <a:srgbClr val="FAFBFC"/>
                </a:highlight>
                <a:latin typeface="Menlo" panose="020B0609030804020204" pitchFamily="49" charset="0"/>
              </a:rPr>
              <a:t>,</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err="1">
                <a:solidFill>
                  <a:srgbClr val="CF9C00"/>
                </a:solidFill>
                <a:effectLst/>
                <a:highlight>
                  <a:srgbClr val="FAFBFC"/>
                </a:highlight>
                <a:latin typeface="Menlo" panose="020B0609030804020204" pitchFamily="49" charset="0"/>
              </a:rPr>
              <a:t>Booster_Version</a:t>
            </a:r>
            <a:r>
              <a:rPr lang="en-US" sz="1200" b="0" dirty="0">
                <a:solidFill>
                  <a:srgbClr val="CF9C00"/>
                </a:solidFill>
                <a:effectLst/>
                <a:highlight>
                  <a:srgbClr val="FAFBFC"/>
                </a:highlight>
                <a:latin typeface="Menlo" panose="020B0609030804020204" pitchFamily="49" charset="0"/>
              </a:rPr>
              <a:t>,</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err="1">
                <a:solidFill>
                  <a:srgbClr val="CF9C00"/>
                </a:solidFill>
                <a:effectLst/>
                <a:highlight>
                  <a:srgbClr val="FAFBFC"/>
                </a:highlight>
                <a:latin typeface="Menlo" panose="020B0609030804020204" pitchFamily="49" charset="0"/>
              </a:rPr>
              <a:t>Launch_Site</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FROM SPACEXTBL</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WHERE </a:t>
            </a:r>
            <a:r>
              <a:rPr lang="en-US" sz="1200" b="0" dirty="0" err="1">
                <a:solidFill>
                  <a:srgbClr val="CF9C00"/>
                </a:solidFill>
                <a:effectLst/>
                <a:highlight>
                  <a:srgbClr val="FAFBFC"/>
                </a:highlight>
                <a:latin typeface="Menlo" panose="020B0609030804020204" pitchFamily="49" charset="0"/>
              </a:rPr>
              <a:t>Landing_Outcome</a:t>
            </a:r>
            <a:r>
              <a:rPr lang="en-US" sz="1200" b="0" dirty="0">
                <a:solidFill>
                  <a:srgbClr val="CF9C00"/>
                </a:solidFill>
                <a:effectLst/>
                <a:highlight>
                  <a:srgbClr val="FAFBFC"/>
                </a:highlight>
                <a:latin typeface="Menlo" panose="020B0609030804020204" pitchFamily="49" charset="0"/>
              </a:rPr>
              <a:t> LIKE 'Failure (drone ship)' </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AND </a:t>
            </a:r>
            <a:r>
              <a:rPr lang="en-US" sz="1200" b="0" dirty="0" err="1">
                <a:solidFill>
                  <a:srgbClr val="CF9C00"/>
                </a:solidFill>
                <a:effectLst/>
                <a:highlight>
                  <a:srgbClr val="FAFBFC"/>
                </a:highlight>
                <a:latin typeface="Menlo" panose="020B0609030804020204" pitchFamily="49" charset="0"/>
              </a:rPr>
              <a:t>substr</a:t>
            </a:r>
            <a:r>
              <a:rPr lang="en-US" sz="1200" b="0" dirty="0">
                <a:solidFill>
                  <a:srgbClr val="CF9C00"/>
                </a:solidFill>
                <a:effectLst/>
                <a:highlight>
                  <a:srgbClr val="FAFBFC"/>
                </a:highlight>
                <a:latin typeface="Menlo" panose="020B0609030804020204" pitchFamily="49" charset="0"/>
              </a:rPr>
              <a:t>(Date, 0, 5) = '2015’</a:t>
            </a:r>
            <a:endParaRPr lang="en-US" sz="2200" dirty="0">
              <a:solidFill>
                <a:schemeClr val="accent3">
                  <a:lumMod val="25000"/>
                </a:schemeClr>
              </a:solidFill>
              <a:latin typeface="Abadi"/>
            </a:endParaRPr>
          </a:p>
          <a:p>
            <a:pPr>
              <a:lnSpc>
                <a:spcPct val="100000"/>
              </a:lnSpc>
              <a:spcBef>
                <a:spcPts val="1400"/>
              </a:spcBef>
            </a:pPr>
            <a:r>
              <a:rPr lang="en-US" sz="2000" dirty="0">
                <a:latin typeface="Abadi" panose="020B0604020104020204" pitchFamily="34" charset="0"/>
              </a:rPr>
              <a:t>The outcome from the query is: </a:t>
            </a:r>
            <a:r>
              <a:rPr lang="en-US" sz="2000" b="0" i="0" dirty="0">
                <a:effectLst/>
                <a:latin typeface="Abadi" panose="020B0604020104020204" pitchFamily="34" charset="0"/>
              </a:rPr>
              <a:t>[('January', 'Failure (drone ship)', 'F9 v1.1 B1012', 'CCAFS LC-40'), ('April', 'Failure (drone ship)', 'F9 v1.1 B1015', 'CCAFS LC-40’)]. It means there are 2 failures in dron</a:t>
            </a:r>
            <a:r>
              <a:rPr lang="en-US" sz="2000" dirty="0">
                <a:latin typeface="Abadi" panose="020B0604020104020204" pitchFamily="34" charset="0"/>
              </a:rPr>
              <a:t>e ship happened in year 2015, both with the booster </a:t>
            </a:r>
            <a:r>
              <a:rPr lang="en-US" sz="2000" b="0" i="0" dirty="0">
                <a:effectLst/>
                <a:latin typeface="Abadi" panose="020B0604020104020204" pitchFamily="34" charset="0"/>
              </a:rPr>
              <a:t>'F9 v1.1 B1015’ in the site 'CCAFS LC-40’, one failure happened in January and the other happened in April.</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 with SQL query:</a:t>
            </a:r>
          </a:p>
          <a:p>
            <a:pPr marL="457200" lvl="1" indent="0">
              <a:buNone/>
            </a:pPr>
            <a:r>
              <a:rPr lang="en-US" sz="1200" b="0" dirty="0">
                <a:solidFill>
                  <a:srgbClr val="CF9C00"/>
                </a:solidFill>
                <a:effectLst/>
                <a:highlight>
                  <a:srgbClr val="FAFBFC"/>
                </a:highlight>
                <a:latin typeface="Menlo" panose="020B0609030804020204" pitchFamily="49" charset="0"/>
              </a:rPr>
              <a:t>SELECT "</a:t>
            </a:r>
            <a:r>
              <a:rPr lang="en-US" sz="1200" b="0" dirty="0" err="1">
                <a:solidFill>
                  <a:srgbClr val="CF9C00"/>
                </a:solidFill>
                <a:effectLst/>
                <a:highlight>
                  <a:srgbClr val="FAFBFC"/>
                </a:highlight>
                <a:latin typeface="Menlo" panose="020B0609030804020204" pitchFamily="49" charset="0"/>
              </a:rPr>
              <a:t>Landing_Outcome</a:t>
            </a:r>
            <a:r>
              <a:rPr lang="en-US" sz="1200" b="0" dirty="0">
                <a:solidFill>
                  <a:srgbClr val="CF9C00"/>
                </a:solidFill>
                <a:effectLst/>
                <a:highlight>
                  <a:srgbClr val="FAFBFC"/>
                </a:highlight>
                <a:latin typeface="Menlo" panose="020B0609030804020204" pitchFamily="49" charset="0"/>
              </a:rPr>
              <a:t>",</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COUNT(*) as outcomes</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FROM SPACEXTBL</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WHERE "Date" BETWEEN '2010-06-04' AND '2017-03-20'</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GROUP BY "</a:t>
            </a:r>
            <a:r>
              <a:rPr lang="en-US" sz="1200" b="0" dirty="0" err="1">
                <a:solidFill>
                  <a:srgbClr val="CF9C00"/>
                </a:solidFill>
                <a:effectLst/>
                <a:highlight>
                  <a:srgbClr val="FAFBFC"/>
                </a:highlight>
                <a:latin typeface="Menlo" panose="020B0609030804020204" pitchFamily="49" charset="0"/>
              </a:rPr>
              <a:t>Landing_Outcome</a:t>
            </a:r>
            <a:r>
              <a:rPr lang="en-US" sz="1200" b="0" dirty="0">
                <a:solidFill>
                  <a:srgbClr val="CF9C00"/>
                </a:solidFill>
                <a:effectLst/>
                <a:highlight>
                  <a:srgbClr val="FAFBFC"/>
                </a:highlight>
                <a:latin typeface="Menlo" panose="020B0609030804020204" pitchFamily="49" charset="0"/>
              </a:rPr>
              <a:t>"</a:t>
            </a:r>
            <a:endParaRPr lang="en-US" sz="1200" b="0" dirty="0">
              <a:solidFill>
                <a:srgbClr val="565869"/>
              </a:solidFill>
              <a:effectLst/>
              <a:highlight>
                <a:srgbClr val="FAFBFC"/>
              </a:highlight>
              <a:latin typeface="Menlo" panose="020B0609030804020204" pitchFamily="49" charset="0"/>
            </a:endParaRPr>
          </a:p>
          <a:p>
            <a:pPr marL="457200" lvl="1" indent="0">
              <a:buNone/>
            </a:pPr>
            <a:r>
              <a:rPr lang="en-US" sz="1200" b="0" dirty="0">
                <a:solidFill>
                  <a:srgbClr val="CF9C00"/>
                </a:solidFill>
                <a:effectLst/>
                <a:highlight>
                  <a:srgbClr val="FAFBFC"/>
                </a:highlight>
                <a:latin typeface="Menlo" panose="020B0609030804020204" pitchFamily="49" charset="0"/>
              </a:rPr>
              <a:t>ORDER BY outcomes DESC</a:t>
            </a:r>
            <a:endParaRPr lang="en-US" sz="2200" dirty="0">
              <a:solidFill>
                <a:schemeClr val="accent3">
                  <a:lumMod val="25000"/>
                </a:schemeClr>
              </a:solidFill>
              <a:latin typeface="Abadi"/>
            </a:endParaRPr>
          </a:p>
          <a:p>
            <a:pPr>
              <a:lnSpc>
                <a:spcPct val="100000"/>
              </a:lnSpc>
              <a:spcBef>
                <a:spcPts val="1400"/>
              </a:spcBef>
            </a:pPr>
            <a:r>
              <a:rPr lang="en-US" sz="2200" dirty="0">
                <a:latin typeface="Abadi" panose="020B0604020104020204" pitchFamily="34" charset="0"/>
              </a:rPr>
              <a:t>The result is: </a:t>
            </a:r>
            <a:r>
              <a:rPr lang="en-US" sz="2200" b="0" i="0" dirty="0">
                <a:effectLst/>
                <a:latin typeface="Abadi" panose="020B0604020104020204" pitchFamily="34" charset="0"/>
              </a:rPr>
              <a:t>[('No attempt', 10), ('Success (drone ship)', 5), ('Failure (drone ship)', 5), ('Success (ground pad)', 3), ('Controlled (ocean)', 3), ('Uncontrolled (ocean)', 2), ('Failure (parachute)', 2), ('Precluded (drone ship)', 1)]</a:t>
            </a:r>
          </a:p>
          <a:p>
            <a:pPr>
              <a:lnSpc>
                <a:spcPct val="100000"/>
              </a:lnSpc>
              <a:spcBef>
                <a:spcPts val="1400"/>
              </a:spcBef>
            </a:pPr>
            <a:r>
              <a:rPr lang="en-US" sz="2200" dirty="0">
                <a:latin typeface="Abadi" panose="020B0604020104020204" pitchFamily="34" charset="0"/>
              </a:rPr>
              <a:t>According to the query, between 2010-06-04 and 2017-03-20, there are:</a:t>
            </a:r>
          </a:p>
          <a:p>
            <a:pPr lvl="1">
              <a:lnSpc>
                <a:spcPct val="100000"/>
              </a:lnSpc>
              <a:spcBef>
                <a:spcPts val="1400"/>
              </a:spcBef>
            </a:pPr>
            <a:r>
              <a:rPr lang="en-US" sz="1800" dirty="0">
                <a:latin typeface="Abadi" panose="020B0604020104020204" pitchFamily="34" charset="0"/>
              </a:rPr>
              <a:t>10 times ‘No attempt’, </a:t>
            </a:r>
          </a:p>
          <a:p>
            <a:pPr lvl="1">
              <a:lnSpc>
                <a:spcPct val="100000"/>
              </a:lnSpc>
              <a:spcBef>
                <a:spcPts val="1400"/>
              </a:spcBef>
            </a:pPr>
            <a:r>
              <a:rPr lang="en-US" sz="1800" dirty="0">
                <a:latin typeface="Abadi" panose="020B0604020104020204" pitchFamily="34" charset="0"/>
              </a:rPr>
              <a:t>11 times landing on drone ship with 5 times failure , 5 times success and 1 precluded</a:t>
            </a:r>
          </a:p>
          <a:p>
            <a:pPr lvl="1">
              <a:lnSpc>
                <a:spcPct val="100000"/>
              </a:lnSpc>
              <a:spcBef>
                <a:spcPts val="1400"/>
              </a:spcBef>
            </a:pPr>
            <a:r>
              <a:rPr lang="en-US" sz="1800" dirty="0">
                <a:latin typeface="Abadi" panose="020B0604020104020204" pitchFamily="34" charset="0"/>
              </a:rPr>
              <a:t>3 times landing on ground pad , all succeeded</a:t>
            </a:r>
          </a:p>
          <a:p>
            <a:pPr lvl="1">
              <a:lnSpc>
                <a:spcPct val="100000"/>
              </a:lnSpc>
              <a:spcBef>
                <a:spcPts val="1400"/>
              </a:spcBef>
            </a:pPr>
            <a:r>
              <a:rPr lang="en-US" sz="1800" dirty="0">
                <a:latin typeface="Abadi" panose="020B0604020104020204" pitchFamily="34" charset="0"/>
              </a:rPr>
              <a:t>5 times landing on ocean, in which 3 times are controlled and the other 2 times are uncontrolled</a:t>
            </a:r>
          </a:p>
          <a:p>
            <a:pPr lvl="1">
              <a:lnSpc>
                <a:spcPct val="100000"/>
              </a:lnSpc>
              <a:spcBef>
                <a:spcPts val="1400"/>
              </a:spcBef>
            </a:pPr>
            <a:r>
              <a:rPr lang="en-US" sz="1800" dirty="0">
                <a:latin typeface="Abadi" panose="020B0604020104020204" pitchFamily="34" charset="0"/>
              </a:rPr>
              <a:t>2 times landing with parachute, both failed</a:t>
            </a:r>
          </a:p>
          <a:p>
            <a:pPr lvl="1">
              <a:lnSpc>
                <a:spcPct val="100000"/>
              </a:lnSpc>
              <a:spcBef>
                <a:spcPts val="1400"/>
              </a:spcBef>
            </a:pPr>
            <a:endParaRPr lang="en-US" sz="1800" dirty="0">
              <a:latin typeface="Abadi" panose="020B0604020104020204" pitchFamily="34" charset="0"/>
            </a:endParaRPr>
          </a:p>
          <a:p>
            <a:pPr lvl="1">
              <a:lnSpc>
                <a:spcPct val="100000"/>
              </a:lnSpc>
              <a:spcBef>
                <a:spcPts val="1400"/>
              </a:spcBef>
            </a:pPr>
            <a:endParaRPr lang="en-US" sz="1800" dirty="0">
              <a:latin typeface="Abadi" panose="020B0604020104020204" pitchFamily="34" charset="0"/>
            </a:endParaRPr>
          </a:p>
          <a:p>
            <a:pPr lvl="1">
              <a:lnSpc>
                <a:spcPct val="100000"/>
              </a:lnSpc>
              <a:spcBef>
                <a:spcPts val="1400"/>
              </a:spcBef>
            </a:pP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pic>
        <p:nvPicPr>
          <p:cNvPr id="3" name="Picture 2" descr="A view of the earth from space&#10;&#10;Description automatically generated">
            <a:extLst>
              <a:ext uri="{FF2B5EF4-FFF2-40B4-BE49-F238E27FC236}">
                <a16:creationId xmlns:a16="http://schemas.microsoft.com/office/drawing/2014/main" id="{7FDB4414-A0BC-4865-11BE-DA0F600DA2E8}"/>
              </a:ext>
            </a:extLst>
          </p:cNvPr>
          <p:cNvPicPr>
            <a:picLocks noChangeAspect="1"/>
          </p:cNvPicPr>
          <p:nvPr/>
        </p:nvPicPr>
        <p:blipFill>
          <a:blip r:embed="rId2"/>
          <a:stretch>
            <a:fillRect/>
          </a:stretch>
        </p:blipFill>
        <p:spPr>
          <a:xfrm>
            <a:off x="0" y="715"/>
            <a:ext cx="12193272" cy="6857285"/>
          </a:xfrm>
          <a:prstGeom prst="rect">
            <a:avLst/>
          </a:prstGeom>
        </p:spPr>
      </p:pic>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5957" y="4763442"/>
            <a:ext cx="9745589" cy="968540"/>
          </a:xfrm>
          <a:prstGeom prst="rect">
            <a:avLst/>
          </a:prstGeom>
        </p:spPr>
        <p:txBody>
          <a:bodyPr lIns="91440" tIns="45720" rIns="91440" bIns="45720" anchor="t">
            <a:normAutofit fontScale="47500" lnSpcReduction="20000"/>
          </a:bodyPr>
          <a:lstStyle/>
          <a:p>
            <a:pPr marL="0" indent="0">
              <a:lnSpc>
                <a:spcPct val="100000"/>
              </a:lnSpc>
              <a:spcBef>
                <a:spcPts val="1400"/>
              </a:spcBef>
              <a:buNone/>
            </a:pPr>
            <a:r>
              <a:rPr lang="en-US" sz="2200" dirty="0">
                <a:solidFill>
                  <a:schemeClr val="accent3">
                    <a:lumMod val="25000"/>
                  </a:schemeClr>
                </a:solidFill>
                <a:latin typeface="Abadi"/>
              </a:rPr>
              <a:t>Key Observations:</a:t>
            </a:r>
          </a:p>
          <a:p>
            <a:pPr>
              <a:lnSpc>
                <a:spcPct val="100000"/>
              </a:lnSpc>
              <a:spcBef>
                <a:spcPts val="1400"/>
              </a:spcBef>
            </a:pPr>
            <a:r>
              <a:rPr lang="en-US" sz="2200" dirty="0">
                <a:solidFill>
                  <a:schemeClr val="accent3">
                    <a:lumMod val="25000"/>
                  </a:schemeClr>
                </a:solidFill>
                <a:latin typeface="Abadi"/>
              </a:rPr>
              <a:t>All the four sites are located close to ocean. 1 (VAFB SLC-4E) is located at west coast in California and all the other 3 sites (KSC LC-39A, CCAFS SLC-40, CCAFS LC-40) are at southeast coast in Florida.</a:t>
            </a:r>
          </a:p>
          <a:p>
            <a:pPr>
              <a:lnSpc>
                <a:spcPct val="100000"/>
              </a:lnSpc>
              <a:spcBef>
                <a:spcPts val="1400"/>
              </a:spcBef>
            </a:pPr>
            <a:r>
              <a:rPr lang="en-US" sz="2200" dirty="0">
                <a:solidFill>
                  <a:schemeClr val="accent3">
                    <a:lumMod val="25000"/>
                  </a:schemeClr>
                </a:solidFill>
                <a:latin typeface="Abadi"/>
              </a:rPr>
              <a:t>The latitude of all the 4 sites are relatively low, the 3 sites in Florida are closer to the south.</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Map </a:t>
            </a:r>
          </a:p>
        </p:txBody>
      </p:sp>
      <p:pic>
        <p:nvPicPr>
          <p:cNvPr id="6" name="Picture 5">
            <a:extLst>
              <a:ext uri="{FF2B5EF4-FFF2-40B4-BE49-F238E27FC236}">
                <a16:creationId xmlns:a16="http://schemas.microsoft.com/office/drawing/2014/main" id="{492D2EFD-EEDD-3082-8644-E640C1E871E5}"/>
              </a:ext>
            </a:extLst>
          </p:cNvPr>
          <p:cNvPicPr>
            <a:picLocks noChangeAspect="1"/>
          </p:cNvPicPr>
          <p:nvPr/>
        </p:nvPicPr>
        <p:blipFill>
          <a:blip r:embed="rId2"/>
          <a:stretch>
            <a:fillRect/>
          </a:stretch>
        </p:blipFill>
        <p:spPr>
          <a:xfrm>
            <a:off x="770010" y="1087698"/>
            <a:ext cx="10129638" cy="1535323"/>
          </a:xfrm>
          <a:prstGeom prst="rect">
            <a:avLst/>
          </a:prstGeom>
        </p:spPr>
      </p:pic>
      <p:pic>
        <p:nvPicPr>
          <p:cNvPr id="8" name="Picture 7" descr="A map of a city&#10;&#10;Description automatically generated">
            <a:extLst>
              <a:ext uri="{FF2B5EF4-FFF2-40B4-BE49-F238E27FC236}">
                <a16:creationId xmlns:a16="http://schemas.microsoft.com/office/drawing/2014/main" id="{AA9BBD15-98AD-E265-EAD6-481D67ADB103}"/>
              </a:ext>
            </a:extLst>
          </p:cNvPr>
          <p:cNvPicPr>
            <a:picLocks noChangeAspect="1"/>
          </p:cNvPicPr>
          <p:nvPr/>
        </p:nvPicPr>
        <p:blipFill>
          <a:blip r:embed="rId3"/>
          <a:stretch>
            <a:fillRect/>
          </a:stretch>
        </p:blipFill>
        <p:spPr>
          <a:xfrm>
            <a:off x="770010" y="2816114"/>
            <a:ext cx="1915713" cy="1720939"/>
          </a:xfrm>
          <a:prstGeom prst="rect">
            <a:avLst/>
          </a:prstGeom>
        </p:spPr>
      </p:pic>
      <p:pic>
        <p:nvPicPr>
          <p:cNvPr id="10" name="Picture 9" descr="A map of a city&#10;&#10;Description automatically generated">
            <a:extLst>
              <a:ext uri="{FF2B5EF4-FFF2-40B4-BE49-F238E27FC236}">
                <a16:creationId xmlns:a16="http://schemas.microsoft.com/office/drawing/2014/main" id="{18139C28-173B-9790-C3DC-C5AF77DB316A}"/>
              </a:ext>
            </a:extLst>
          </p:cNvPr>
          <p:cNvPicPr>
            <a:picLocks noChangeAspect="1"/>
          </p:cNvPicPr>
          <p:nvPr/>
        </p:nvPicPr>
        <p:blipFill>
          <a:blip r:embed="rId4"/>
          <a:stretch>
            <a:fillRect/>
          </a:stretch>
        </p:blipFill>
        <p:spPr>
          <a:xfrm>
            <a:off x="4984786" y="2875506"/>
            <a:ext cx="2422821" cy="1671999"/>
          </a:xfrm>
          <a:prstGeom prst="rect">
            <a:avLst/>
          </a:prstGeom>
        </p:spPr>
      </p:pic>
      <p:pic>
        <p:nvPicPr>
          <p:cNvPr id="12" name="Picture 11" descr="A map of a city&#10;&#10;Description automatically generated">
            <a:extLst>
              <a:ext uri="{FF2B5EF4-FFF2-40B4-BE49-F238E27FC236}">
                <a16:creationId xmlns:a16="http://schemas.microsoft.com/office/drawing/2014/main" id="{60EA5F65-3F2B-7E20-DBE9-71C5035D5CCF}"/>
              </a:ext>
            </a:extLst>
          </p:cNvPr>
          <p:cNvPicPr>
            <a:picLocks noChangeAspect="1"/>
          </p:cNvPicPr>
          <p:nvPr/>
        </p:nvPicPr>
        <p:blipFill>
          <a:blip r:embed="rId5"/>
          <a:stretch>
            <a:fillRect/>
          </a:stretch>
        </p:blipFill>
        <p:spPr>
          <a:xfrm>
            <a:off x="7668871" y="2875506"/>
            <a:ext cx="3230777" cy="172093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268942"/>
            <a:ext cx="9745589" cy="1908021"/>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a:rPr>
              <a:t>Key Observations:</a:t>
            </a:r>
          </a:p>
          <a:p>
            <a:pPr>
              <a:lnSpc>
                <a:spcPct val="100000"/>
              </a:lnSpc>
              <a:spcBef>
                <a:spcPts val="1400"/>
              </a:spcBef>
            </a:pPr>
            <a:r>
              <a:rPr lang="en-US" sz="2200" dirty="0">
                <a:solidFill>
                  <a:schemeClr val="accent3">
                    <a:lumMod val="25000"/>
                  </a:schemeClr>
                </a:solidFill>
                <a:latin typeface="Abadi"/>
              </a:rPr>
              <a:t>The map with outcomes provided an intuitive for people to understand the launch outcomes per site.</a:t>
            </a:r>
          </a:p>
          <a:p>
            <a:pPr>
              <a:lnSpc>
                <a:spcPct val="100000"/>
              </a:lnSpc>
              <a:spcBef>
                <a:spcPts val="1400"/>
              </a:spcBef>
            </a:pPr>
            <a:r>
              <a:rPr lang="en-US" sz="2200" dirty="0">
                <a:solidFill>
                  <a:schemeClr val="accent3">
                    <a:lumMod val="25000"/>
                  </a:schemeClr>
                </a:solidFill>
                <a:latin typeface="Abadi"/>
              </a:rPr>
              <a:t>From the insight view of each site, the failure rate on site VAFB SLC-4E and CCAFS LC-40 are higher than the other 2 sites.</a:t>
            </a:r>
          </a:p>
          <a:p>
            <a:pPr>
              <a:lnSpc>
                <a:spcPct val="100000"/>
              </a:lnSpc>
              <a:spcBef>
                <a:spcPts val="1400"/>
              </a:spcBef>
            </a:pPr>
            <a:r>
              <a:rPr lang="en-US" sz="2200" dirty="0">
                <a:solidFill>
                  <a:schemeClr val="accent3">
                    <a:lumMod val="25000"/>
                  </a:schemeClr>
                </a:solidFill>
                <a:latin typeface="Abadi"/>
              </a:rPr>
              <a:t>The success rate on site KSC  LC39-A is much higher than other sites.</a:t>
            </a:r>
          </a:p>
          <a:p>
            <a:pPr>
              <a:lnSpc>
                <a:spcPct val="100000"/>
              </a:lnSpc>
              <a:spcBef>
                <a:spcPts val="1400"/>
              </a:spcBef>
            </a:pPr>
            <a:r>
              <a:rPr lang="en-US" sz="2200" dirty="0">
                <a:solidFill>
                  <a:schemeClr val="accent3">
                    <a:lumMod val="25000"/>
                  </a:schemeClr>
                </a:solidFill>
                <a:latin typeface="Abadi"/>
              </a:rPr>
              <a:t>CCAFS LC-40 had much more launches than other sites and CCAFS SLC-40 had the least launches.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On The Map</a:t>
            </a:r>
          </a:p>
        </p:txBody>
      </p:sp>
      <p:pic>
        <p:nvPicPr>
          <p:cNvPr id="4" name="Picture 3" descr="A map of the united states&#10;&#10;Description automatically generated">
            <a:extLst>
              <a:ext uri="{FF2B5EF4-FFF2-40B4-BE49-F238E27FC236}">
                <a16:creationId xmlns:a16="http://schemas.microsoft.com/office/drawing/2014/main" id="{67DA0B7B-9F7D-389E-5F6F-A06F6D727047}"/>
              </a:ext>
            </a:extLst>
          </p:cNvPr>
          <p:cNvPicPr>
            <a:picLocks noChangeAspect="1"/>
          </p:cNvPicPr>
          <p:nvPr/>
        </p:nvPicPr>
        <p:blipFill>
          <a:blip r:embed="rId2"/>
          <a:stretch>
            <a:fillRect/>
          </a:stretch>
        </p:blipFill>
        <p:spPr>
          <a:xfrm>
            <a:off x="859539" y="942495"/>
            <a:ext cx="7772400" cy="1398369"/>
          </a:xfrm>
          <a:prstGeom prst="rect">
            <a:avLst/>
          </a:prstGeom>
        </p:spPr>
      </p:pic>
      <p:pic>
        <p:nvPicPr>
          <p:cNvPr id="7" name="Picture 6" descr="A screenshot of a map&#10;&#10;Description automatically generated">
            <a:extLst>
              <a:ext uri="{FF2B5EF4-FFF2-40B4-BE49-F238E27FC236}">
                <a16:creationId xmlns:a16="http://schemas.microsoft.com/office/drawing/2014/main" id="{747D8980-E00A-C7F5-5C78-F2B4CDFD21FC}"/>
              </a:ext>
            </a:extLst>
          </p:cNvPr>
          <p:cNvPicPr>
            <a:picLocks noChangeAspect="1"/>
          </p:cNvPicPr>
          <p:nvPr/>
        </p:nvPicPr>
        <p:blipFill>
          <a:blip r:embed="rId3"/>
          <a:stretch>
            <a:fillRect/>
          </a:stretch>
        </p:blipFill>
        <p:spPr>
          <a:xfrm>
            <a:off x="7387853" y="2417185"/>
            <a:ext cx="1222747" cy="1525345"/>
          </a:xfrm>
          <a:prstGeom prst="rect">
            <a:avLst/>
          </a:prstGeom>
        </p:spPr>
      </p:pic>
      <p:pic>
        <p:nvPicPr>
          <p:cNvPr id="10" name="Picture 9" descr="A map with points and a location pin&#10;&#10;Description automatically generated with medium confidence">
            <a:extLst>
              <a:ext uri="{FF2B5EF4-FFF2-40B4-BE49-F238E27FC236}">
                <a16:creationId xmlns:a16="http://schemas.microsoft.com/office/drawing/2014/main" id="{03DFFB0B-9DDA-2DEE-5C1C-89271E6DC98E}"/>
              </a:ext>
            </a:extLst>
          </p:cNvPr>
          <p:cNvPicPr>
            <a:picLocks noChangeAspect="1"/>
          </p:cNvPicPr>
          <p:nvPr/>
        </p:nvPicPr>
        <p:blipFill>
          <a:blip r:embed="rId4"/>
          <a:stretch>
            <a:fillRect/>
          </a:stretch>
        </p:blipFill>
        <p:spPr>
          <a:xfrm>
            <a:off x="5622107" y="2418491"/>
            <a:ext cx="1581985" cy="1558678"/>
          </a:xfrm>
          <a:prstGeom prst="rect">
            <a:avLst/>
          </a:prstGeom>
        </p:spPr>
      </p:pic>
      <p:pic>
        <p:nvPicPr>
          <p:cNvPr id="12" name="Picture 11" descr="A map with a location pin&#10;&#10;Description automatically generated with medium confidence">
            <a:extLst>
              <a:ext uri="{FF2B5EF4-FFF2-40B4-BE49-F238E27FC236}">
                <a16:creationId xmlns:a16="http://schemas.microsoft.com/office/drawing/2014/main" id="{4DA44445-B525-0C5F-7B80-29972042F48D}"/>
              </a:ext>
            </a:extLst>
          </p:cNvPr>
          <p:cNvPicPr>
            <a:picLocks noChangeAspect="1"/>
          </p:cNvPicPr>
          <p:nvPr/>
        </p:nvPicPr>
        <p:blipFill>
          <a:blip r:embed="rId5"/>
          <a:stretch>
            <a:fillRect/>
          </a:stretch>
        </p:blipFill>
        <p:spPr>
          <a:xfrm>
            <a:off x="3666916" y="2417185"/>
            <a:ext cx="1815799" cy="1588358"/>
          </a:xfrm>
          <a:prstGeom prst="rect">
            <a:avLst/>
          </a:prstGeom>
        </p:spPr>
      </p:pic>
      <p:pic>
        <p:nvPicPr>
          <p:cNvPr id="14" name="Picture 13" descr="A screenshot of a map&#10;&#10;Description automatically generated">
            <a:extLst>
              <a:ext uri="{FF2B5EF4-FFF2-40B4-BE49-F238E27FC236}">
                <a16:creationId xmlns:a16="http://schemas.microsoft.com/office/drawing/2014/main" id="{535620E1-2455-A334-5E0B-997E334B9AE5}"/>
              </a:ext>
            </a:extLst>
          </p:cNvPr>
          <p:cNvPicPr>
            <a:picLocks noChangeAspect="1"/>
          </p:cNvPicPr>
          <p:nvPr/>
        </p:nvPicPr>
        <p:blipFill>
          <a:blip r:embed="rId6"/>
          <a:stretch>
            <a:fillRect/>
          </a:stretch>
        </p:blipFill>
        <p:spPr>
          <a:xfrm>
            <a:off x="859539" y="2417185"/>
            <a:ext cx="2096716" cy="155867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258491"/>
            <a:ext cx="8597827" cy="1747022"/>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Key Observations:</a:t>
            </a:r>
          </a:p>
          <a:p>
            <a:r>
              <a:rPr lang="en-US" sz="1600" dirty="0">
                <a:solidFill>
                  <a:srgbClr val="0E0E0E"/>
                </a:solidFill>
                <a:effectLst/>
                <a:latin typeface="Abadi" panose="020B0604020104020204" pitchFamily="34" charset="0"/>
              </a:rPr>
              <a:t>The launch site is close to railway and highway networks, which facilitates the efficient transportation of materials and cargoes necessary for launch operations.</a:t>
            </a:r>
          </a:p>
          <a:p>
            <a:r>
              <a:rPr lang="en-US" sz="1600" dirty="0">
                <a:solidFill>
                  <a:srgbClr val="0E0E0E"/>
                </a:solidFill>
                <a:effectLst/>
                <a:latin typeface="Abadi" panose="020B0604020104020204" pitchFamily="34" charset="0"/>
              </a:rPr>
              <a:t>Specifically, the site is less than 1 km away from the coastline. This proximity is crucial for safety reasons and enables ocean-based landings, which are often used for recovering rocket stages after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Exploring</a:t>
            </a:r>
          </a:p>
        </p:txBody>
      </p:sp>
      <p:pic>
        <p:nvPicPr>
          <p:cNvPr id="4" name="Picture 3">
            <a:extLst>
              <a:ext uri="{FF2B5EF4-FFF2-40B4-BE49-F238E27FC236}">
                <a16:creationId xmlns:a16="http://schemas.microsoft.com/office/drawing/2014/main" id="{D5FE7293-4F94-9BFE-A9AF-DCAC68ABD51E}"/>
              </a:ext>
            </a:extLst>
          </p:cNvPr>
          <p:cNvPicPr>
            <a:picLocks noChangeAspect="1"/>
          </p:cNvPicPr>
          <p:nvPr/>
        </p:nvPicPr>
        <p:blipFill>
          <a:blip r:embed="rId2"/>
          <a:stretch>
            <a:fillRect/>
          </a:stretch>
        </p:blipFill>
        <p:spPr>
          <a:xfrm>
            <a:off x="1384663" y="1033121"/>
            <a:ext cx="7772400" cy="294815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pic>
        <p:nvPicPr>
          <p:cNvPr id="4" name="Picture 3" descr="A close up of a circuit board&#10;&#10;Description automatically generated">
            <a:extLst>
              <a:ext uri="{FF2B5EF4-FFF2-40B4-BE49-F238E27FC236}">
                <a16:creationId xmlns:a16="http://schemas.microsoft.com/office/drawing/2014/main" id="{4C8F8927-5571-37AA-13F1-42657CB58073}"/>
              </a:ext>
            </a:extLst>
          </p:cNvPr>
          <p:cNvPicPr>
            <a:picLocks noChangeAspect="1"/>
          </p:cNvPicPr>
          <p:nvPr/>
        </p:nvPicPr>
        <p:blipFill>
          <a:blip r:embed="rId2"/>
          <a:stretch>
            <a:fillRect/>
          </a:stretch>
        </p:blipFill>
        <p:spPr>
          <a:xfrm>
            <a:off x="952" y="0"/>
            <a:ext cx="12242806" cy="6887654"/>
          </a:xfrm>
          <a:prstGeom prst="rect">
            <a:avLst/>
          </a:prstGeom>
        </p:spPr>
      </p:pic>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473187"/>
            <a:ext cx="6843971" cy="295384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900" dirty="0">
                <a:solidFill>
                  <a:srgbClr val="0E0E0E"/>
                </a:solidFill>
                <a:effectLst/>
                <a:latin typeface="Arial" panose="020B0604020202020204" pitchFamily="34" charset="0"/>
                <a:cs typeface="Arial" panose="020B0604020202020204" pitchFamily="34" charset="0"/>
              </a:rPr>
              <a:t>As commercial space industry is rapidly evolving, SpaceX has gained significant attention for its reusable rockets and cost-effective space missions, which include sending payloads to the International Space Station and deploying the </a:t>
            </a:r>
            <a:r>
              <a:rPr lang="en-US" sz="1900" dirty="0" err="1">
                <a:solidFill>
                  <a:srgbClr val="0E0E0E"/>
                </a:solidFill>
                <a:effectLst/>
                <a:latin typeface="Arial" panose="020B0604020202020204" pitchFamily="34" charset="0"/>
                <a:cs typeface="Arial" panose="020B0604020202020204" pitchFamily="34" charset="0"/>
              </a:rPr>
              <a:t>Starlink</a:t>
            </a:r>
            <a:r>
              <a:rPr lang="en-US" sz="1900" dirty="0">
                <a:solidFill>
                  <a:srgbClr val="0E0E0E"/>
                </a:solidFill>
                <a:effectLst/>
                <a:latin typeface="Arial" panose="020B0604020202020204" pitchFamily="34" charset="0"/>
                <a:cs typeface="Arial" panose="020B0604020202020204" pitchFamily="34" charset="0"/>
              </a:rPr>
              <a:t> satellite constellation.</a:t>
            </a:r>
            <a:endParaRPr lang="en-US" sz="1900" dirty="0">
              <a:solidFill>
                <a:schemeClr val="accent3">
                  <a:lumMod val="25000"/>
                </a:schemeClr>
              </a:solidFill>
              <a:latin typeface="Arial" panose="020B0604020202020204" pitchFamily="34" charset="0"/>
              <a:cs typeface="Arial" panose="020B0604020202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that needs to be answered</a:t>
            </a:r>
          </a:p>
          <a:p>
            <a:pPr lvl="1"/>
            <a:r>
              <a:rPr lang="en-US" sz="1900" dirty="0">
                <a:solidFill>
                  <a:srgbClr val="0E0E0E"/>
                </a:solidFill>
                <a:effectLst/>
                <a:latin typeface="Arial" panose="020B0604020202020204" pitchFamily="34" charset="0"/>
                <a:cs typeface="Arial" panose="020B0604020202020204" pitchFamily="34" charset="0"/>
              </a:rPr>
              <a:t>Estimating the cost of each rocket launch.</a:t>
            </a:r>
          </a:p>
          <a:p>
            <a:pPr lvl="1"/>
            <a:r>
              <a:rPr lang="en-US" sz="1900" dirty="0">
                <a:solidFill>
                  <a:srgbClr val="0E0E0E"/>
                </a:solidFill>
                <a:effectLst/>
                <a:latin typeface="Arial" panose="020B0604020202020204" pitchFamily="34" charset="0"/>
                <a:cs typeface="Arial" panose="020B0604020202020204" pitchFamily="34" charset="0"/>
              </a:rPr>
              <a:t>Predicting the likelihood of successful recovery and reuse of the first stage of SpaceX’s Falcon 9 rocket.</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5311" y="1207872"/>
            <a:ext cx="5459930" cy="280532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Key Observations:</a:t>
            </a:r>
            <a:endParaRPr lang="en-US" dirty="0">
              <a:solidFill>
                <a:schemeClr val="accent3">
                  <a:lumMod val="25000"/>
                </a:schemeClr>
              </a:solidFill>
              <a:latin typeface="Abadi"/>
            </a:endParaRPr>
          </a:p>
          <a:p>
            <a:pPr>
              <a:lnSpc>
                <a:spcPct val="100000"/>
              </a:lnSpc>
              <a:spcBef>
                <a:spcPts val="1400"/>
              </a:spcBef>
            </a:pPr>
            <a:r>
              <a:rPr lang="en-US" sz="1600" dirty="0">
                <a:solidFill>
                  <a:srgbClr val="0E0E0E"/>
                </a:solidFill>
                <a:effectLst/>
                <a:latin typeface="Abadi" panose="020B0604020104020204" pitchFamily="34" charset="0"/>
              </a:rPr>
              <a:t>The pie chart clearly shows the distribution of successful launches across four sites: KSC LC-39A (10 launches), CCAFS LC-40 (7 launches), VAFB SLC-4E (4 launches), and CCAFS SLC-40 (3 launches). </a:t>
            </a:r>
          </a:p>
          <a:p>
            <a:pPr>
              <a:lnSpc>
                <a:spcPct val="100000"/>
              </a:lnSpc>
              <a:spcBef>
                <a:spcPts val="1400"/>
              </a:spcBef>
            </a:pPr>
            <a:r>
              <a:rPr lang="en-US" sz="1600" dirty="0">
                <a:solidFill>
                  <a:srgbClr val="0E0E0E"/>
                </a:solidFill>
                <a:effectLst/>
                <a:latin typeface="Abadi" panose="020B0604020104020204" pitchFamily="34" charset="0"/>
              </a:rPr>
              <a:t>The chart visually highlights KSC LC-39A as the most productive site for successful launches followed by CCAFS LC-40.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Overview</a:t>
            </a:r>
          </a:p>
        </p:txBody>
      </p:sp>
      <p:pic>
        <p:nvPicPr>
          <p:cNvPr id="4" name="Picture 3" descr="A screenshot of a pie chart&#10;&#10;Description automatically generated">
            <a:extLst>
              <a:ext uri="{FF2B5EF4-FFF2-40B4-BE49-F238E27FC236}">
                <a16:creationId xmlns:a16="http://schemas.microsoft.com/office/drawing/2014/main" id="{2503C7E3-5ED3-71C7-5B4C-6CBED2E5F26C}"/>
              </a:ext>
            </a:extLst>
          </p:cNvPr>
          <p:cNvPicPr>
            <a:picLocks noChangeAspect="1"/>
          </p:cNvPicPr>
          <p:nvPr/>
        </p:nvPicPr>
        <p:blipFill>
          <a:blip r:embed="rId2"/>
          <a:stretch>
            <a:fillRect/>
          </a:stretch>
        </p:blipFill>
        <p:spPr>
          <a:xfrm>
            <a:off x="6413896" y="1207872"/>
            <a:ext cx="5293526" cy="303846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2431" y="1717039"/>
            <a:ext cx="6607810" cy="272796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Key Observations:</a:t>
            </a:r>
          </a:p>
          <a:p>
            <a:pPr>
              <a:lnSpc>
                <a:spcPct val="100000"/>
              </a:lnSpc>
              <a:spcBef>
                <a:spcPts val="1400"/>
              </a:spcBef>
            </a:pPr>
            <a:r>
              <a:rPr lang="en-US" sz="2200" dirty="0">
                <a:solidFill>
                  <a:schemeClr val="accent3">
                    <a:lumMod val="25000"/>
                  </a:schemeClr>
                </a:solidFill>
                <a:latin typeface="Abadi"/>
              </a:rPr>
              <a:t>The site with the highest success rate is KSC LC-39A</a:t>
            </a:r>
          </a:p>
          <a:p>
            <a:pPr>
              <a:lnSpc>
                <a:spcPct val="100000"/>
              </a:lnSpc>
              <a:spcBef>
                <a:spcPts val="1400"/>
              </a:spcBef>
            </a:pPr>
            <a:r>
              <a:rPr lang="en-US" sz="2200" dirty="0">
                <a:solidFill>
                  <a:schemeClr val="accent3">
                    <a:lumMod val="25000"/>
                  </a:schemeClr>
                </a:solidFill>
                <a:latin typeface="Abadi"/>
              </a:rPr>
              <a:t>The success rate of the site is 76.9%, close to 80%.</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Productive Site Insights </a:t>
            </a:r>
          </a:p>
        </p:txBody>
      </p:sp>
      <p:pic>
        <p:nvPicPr>
          <p:cNvPr id="4" name="Picture 3" descr="A screenshot of a graph&#10;&#10;Description automatically generated">
            <a:extLst>
              <a:ext uri="{FF2B5EF4-FFF2-40B4-BE49-F238E27FC236}">
                <a16:creationId xmlns:a16="http://schemas.microsoft.com/office/drawing/2014/main" id="{F8CA2D39-3D8E-84CC-E54A-C4DF0DE25612}"/>
              </a:ext>
            </a:extLst>
          </p:cNvPr>
          <p:cNvPicPr>
            <a:picLocks noChangeAspect="1"/>
          </p:cNvPicPr>
          <p:nvPr/>
        </p:nvPicPr>
        <p:blipFill>
          <a:blip r:embed="rId2"/>
          <a:stretch>
            <a:fillRect/>
          </a:stretch>
        </p:blipFill>
        <p:spPr>
          <a:xfrm>
            <a:off x="7413534" y="1658620"/>
            <a:ext cx="4386036" cy="245618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855719"/>
            <a:ext cx="10414662" cy="232124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Observations:</a:t>
            </a:r>
          </a:p>
          <a:p>
            <a:r>
              <a:rPr lang="en-US" sz="1600" dirty="0">
                <a:solidFill>
                  <a:srgbClr val="0E0E0E"/>
                </a:solidFill>
                <a:effectLst/>
                <a:latin typeface=".SF NS"/>
              </a:rPr>
              <a:t>Successes are distributed across different payloads lighter than 5500 kg and booster versions.</a:t>
            </a:r>
          </a:p>
          <a:p>
            <a:r>
              <a:rPr lang="en-US" sz="1600" dirty="0">
                <a:solidFill>
                  <a:srgbClr val="0E0E0E"/>
                </a:solidFill>
                <a:effectLst/>
                <a:latin typeface=".SF NS"/>
              </a:rPr>
              <a:t>All the payload</a:t>
            </a:r>
            <a:r>
              <a:rPr lang="en-US" sz="1600" dirty="0">
                <a:solidFill>
                  <a:srgbClr val="0E0E0E"/>
                </a:solidFill>
                <a:latin typeface=".SF NS"/>
              </a:rPr>
              <a:t>s between 5500 and 7000 failed to launch.</a:t>
            </a:r>
            <a:endParaRPr lang="en-US" sz="1600" dirty="0">
              <a:solidFill>
                <a:srgbClr val="0E0E0E"/>
              </a:solidFill>
              <a:effectLst/>
              <a:latin typeface=".SF NS"/>
            </a:endParaRPr>
          </a:p>
          <a:p>
            <a:r>
              <a:rPr lang="en-US" sz="1600" dirty="0">
                <a:solidFill>
                  <a:srgbClr val="0E0E0E"/>
                </a:solidFill>
                <a:latin typeface=".SF NS"/>
              </a:rPr>
              <a:t>There is not significant evidence to show certain </a:t>
            </a:r>
            <a:r>
              <a:rPr lang="en-US" sz="1600" dirty="0">
                <a:solidFill>
                  <a:srgbClr val="0E0E0E"/>
                </a:solidFill>
                <a:effectLst/>
                <a:latin typeface=".SF NS"/>
              </a:rPr>
              <a:t>booster version that guarantees success, except that F9 v1.1 have more consistent successes.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With Different Payload</a:t>
            </a:r>
          </a:p>
        </p:txBody>
      </p:sp>
      <p:pic>
        <p:nvPicPr>
          <p:cNvPr id="4" name="Picture 3" descr="A white grid with colorful dots&#10;&#10;Description automatically generated with medium confidence">
            <a:extLst>
              <a:ext uri="{FF2B5EF4-FFF2-40B4-BE49-F238E27FC236}">
                <a16:creationId xmlns:a16="http://schemas.microsoft.com/office/drawing/2014/main" id="{06BC1111-5B61-4EF3-2CE6-C90C4525F42A}"/>
              </a:ext>
            </a:extLst>
          </p:cNvPr>
          <p:cNvPicPr>
            <a:picLocks noChangeAspect="1"/>
          </p:cNvPicPr>
          <p:nvPr/>
        </p:nvPicPr>
        <p:blipFill>
          <a:blip r:embed="rId3"/>
          <a:stretch>
            <a:fillRect/>
          </a:stretch>
        </p:blipFill>
        <p:spPr>
          <a:xfrm>
            <a:off x="906388" y="1087698"/>
            <a:ext cx="10028511" cy="244798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pic>
        <p:nvPicPr>
          <p:cNvPr id="4" name="Picture 3" descr="A blue tunnel with white text&#10;&#10;Description automatically generated">
            <a:extLst>
              <a:ext uri="{FF2B5EF4-FFF2-40B4-BE49-F238E27FC236}">
                <a16:creationId xmlns:a16="http://schemas.microsoft.com/office/drawing/2014/main" id="{18CFD16D-9ACF-67A4-8B4B-AC785D8DF5FD}"/>
              </a:ext>
            </a:extLst>
          </p:cNvPr>
          <p:cNvPicPr>
            <a:picLocks noChangeAspect="1"/>
          </p:cNvPicPr>
          <p:nvPr/>
        </p:nvPicPr>
        <p:blipFill>
          <a:blip r:embed="rId2"/>
          <a:stretch>
            <a:fillRect/>
          </a:stretch>
        </p:blipFill>
        <p:spPr>
          <a:xfrm>
            <a:off x="3809" y="0"/>
            <a:ext cx="12184381" cy="6858000"/>
          </a:xfrm>
          <a:prstGeom prst="rect">
            <a:avLst/>
          </a:prstGeom>
        </p:spPr>
      </p:pic>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0650" y="166555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model has the best accuracy among all the 4 models. The score is close to 0.95.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B15356E6-B997-3302-AA7A-EC860A9C2523}"/>
              </a:ext>
            </a:extLst>
          </p:cNvPr>
          <p:cNvPicPr>
            <a:picLocks noChangeAspect="1"/>
          </p:cNvPicPr>
          <p:nvPr/>
        </p:nvPicPr>
        <p:blipFill>
          <a:blip r:embed="rId2"/>
          <a:stretch>
            <a:fillRect/>
          </a:stretch>
        </p:blipFill>
        <p:spPr>
          <a:xfrm>
            <a:off x="6717030" y="1555750"/>
            <a:ext cx="3594100" cy="28829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57960"/>
            <a:ext cx="5209149" cy="3811588"/>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What we got from the matrix:</a:t>
            </a:r>
          </a:p>
          <a:p>
            <a:pPr>
              <a:lnSpc>
                <a:spcPct val="100000"/>
              </a:lnSpc>
              <a:spcBef>
                <a:spcPts val="1400"/>
              </a:spcBef>
            </a:pPr>
            <a:r>
              <a:rPr lang="en-US" sz="2200" dirty="0">
                <a:solidFill>
                  <a:schemeClr val="accent3">
                    <a:lumMod val="25000"/>
                  </a:schemeClr>
                </a:solidFill>
                <a:latin typeface="Abadi" panose="020B0604020104020204" pitchFamily="34" charset="0"/>
              </a:rPr>
              <a:t>Base value:</a:t>
            </a:r>
          </a:p>
          <a:p>
            <a:pPr marL="502920" lvl="1">
              <a:lnSpc>
                <a:spcPct val="100000"/>
              </a:lnSpc>
              <a:spcBef>
                <a:spcPts val="800"/>
              </a:spcBef>
            </a:pPr>
            <a:r>
              <a:rPr lang="en-US" sz="1800" dirty="0">
                <a:solidFill>
                  <a:schemeClr val="accent3">
                    <a:lumMod val="25000"/>
                  </a:schemeClr>
                </a:solidFill>
                <a:latin typeface="Abadi" panose="020B0604020104020204" pitchFamily="34" charset="0"/>
              </a:rPr>
              <a:t>TN: 5</a:t>
            </a:r>
          </a:p>
          <a:p>
            <a:pPr marL="502920" lvl="1">
              <a:lnSpc>
                <a:spcPct val="100000"/>
              </a:lnSpc>
              <a:spcBef>
                <a:spcPts val="800"/>
              </a:spcBef>
            </a:pPr>
            <a:r>
              <a:rPr lang="en-US" sz="1800" dirty="0">
                <a:solidFill>
                  <a:schemeClr val="accent3">
                    <a:lumMod val="25000"/>
                  </a:schemeClr>
                </a:solidFill>
                <a:latin typeface="Abadi" panose="020B0604020104020204" pitchFamily="34" charset="0"/>
              </a:rPr>
              <a:t>FP: 1</a:t>
            </a:r>
          </a:p>
          <a:p>
            <a:pPr marL="502920" lvl="1">
              <a:lnSpc>
                <a:spcPct val="100000"/>
              </a:lnSpc>
              <a:spcBef>
                <a:spcPts val="800"/>
              </a:spcBef>
            </a:pPr>
            <a:r>
              <a:rPr lang="en-US" sz="1800" dirty="0">
                <a:solidFill>
                  <a:schemeClr val="accent3">
                    <a:lumMod val="25000"/>
                  </a:schemeClr>
                </a:solidFill>
                <a:latin typeface="Abadi" panose="020B0604020104020204" pitchFamily="34" charset="0"/>
              </a:rPr>
              <a:t>TP: 12</a:t>
            </a:r>
          </a:p>
          <a:p>
            <a:pPr marL="502920" lvl="1">
              <a:lnSpc>
                <a:spcPct val="100000"/>
              </a:lnSpc>
              <a:spcBef>
                <a:spcPts val="800"/>
              </a:spcBef>
            </a:pPr>
            <a:r>
              <a:rPr lang="en-US" sz="1800" dirty="0">
                <a:solidFill>
                  <a:schemeClr val="accent3">
                    <a:lumMod val="25000"/>
                  </a:schemeClr>
                </a:solidFill>
                <a:latin typeface="Abadi" panose="020B0604020104020204" pitchFamily="34" charset="0"/>
              </a:rPr>
              <a:t>FN: 0</a:t>
            </a:r>
          </a:p>
          <a:p>
            <a:pPr marL="502920" lvl="1">
              <a:lnSpc>
                <a:spcPct val="100000"/>
              </a:lnSpc>
              <a:spcBef>
                <a:spcPts val="800"/>
              </a:spcBef>
            </a:pPr>
            <a:r>
              <a:rPr lang="en-US" sz="1800" dirty="0">
                <a:solidFill>
                  <a:schemeClr val="accent3">
                    <a:lumMod val="25000"/>
                  </a:schemeClr>
                </a:solidFill>
                <a:latin typeface="Abadi" panose="020B0604020104020204" pitchFamily="34" charset="0"/>
              </a:rPr>
              <a:t>Total: 18</a:t>
            </a:r>
          </a:p>
          <a:p>
            <a:pPr>
              <a:lnSpc>
                <a:spcPct val="100000"/>
              </a:lnSpc>
              <a:spcBef>
                <a:spcPts val="1400"/>
              </a:spcBef>
            </a:pPr>
            <a:r>
              <a:rPr lang="en-US" sz="2200" dirty="0">
                <a:solidFill>
                  <a:schemeClr val="accent3">
                    <a:lumMod val="25000"/>
                  </a:schemeClr>
                </a:solidFill>
                <a:latin typeface="Abadi" panose="020B0604020104020204" pitchFamily="34" charset="0"/>
              </a:rPr>
              <a:t>Performance Metrics:</a:t>
            </a:r>
          </a:p>
          <a:p>
            <a:pPr marL="502920" lvl="1">
              <a:lnSpc>
                <a:spcPct val="100000"/>
              </a:lnSpc>
              <a:spcBef>
                <a:spcPts val="800"/>
              </a:spcBef>
            </a:pPr>
            <a:r>
              <a:rPr lang="en-US" sz="1800" dirty="0">
                <a:solidFill>
                  <a:schemeClr val="accent3">
                    <a:lumMod val="25000"/>
                  </a:schemeClr>
                </a:solidFill>
                <a:latin typeface="Abadi" panose="020B0604020104020204" pitchFamily="34" charset="0"/>
              </a:rPr>
              <a:t>Accuracy: (TP+TN)/Total = 17/18 = 0.944</a:t>
            </a:r>
          </a:p>
          <a:p>
            <a:pPr marL="502920" lvl="1">
              <a:lnSpc>
                <a:spcPct val="100000"/>
              </a:lnSpc>
              <a:spcBef>
                <a:spcPts val="800"/>
              </a:spcBef>
            </a:pPr>
            <a:r>
              <a:rPr lang="en-US" sz="1800" dirty="0">
                <a:solidFill>
                  <a:schemeClr val="accent3">
                    <a:lumMod val="25000"/>
                  </a:schemeClr>
                </a:solidFill>
                <a:latin typeface="Abadi" panose="020B0604020104020204" pitchFamily="34" charset="0"/>
              </a:rPr>
              <a:t>Precision: TP/(TP+FP) = 12/13 = 0.92</a:t>
            </a:r>
          </a:p>
          <a:p>
            <a:pPr marL="502920" lvl="1">
              <a:lnSpc>
                <a:spcPct val="100000"/>
              </a:lnSpc>
              <a:spcBef>
                <a:spcPts val="800"/>
              </a:spcBef>
            </a:pPr>
            <a:r>
              <a:rPr lang="en-US" sz="1800" dirty="0">
                <a:solidFill>
                  <a:schemeClr val="accent3">
                    <a:lumMod val="25000"/>
                  </a:schemeClr>
                </a:solidFill>
                <a:latin typeface="Abadi" panose="020B0604020104020204" pitchFamily="34" charset="0"/>
              </a:rPr>
              <a:t>Recall: TP/(TP+FN) = 12/12 = 1</a:t>
            </a:r>
          </a:p>
          <a:p>
            <a:pPr marL="502920" lvl="1">
              <a:lnSpc>
                <a:spcPct val="100000"/>
              </a:lnSpc>
              <a:spcBef>
                <a:spcPts val="800"/>
              </a:spcBef>
            </a:pPr>
            <a:r>
              <a:rPr lang="en-US" sz="1800" dirty="0">
                <a:solidFill>
                  <a:schemeClr val="accent3">
                    <a:lumMod val="25000"/>
                  </a:schemeClr>
                </a:solidFill>
                <a:latin typeface="Abadi" panose="020B0604020104020204" pitchFamily="34" charset="0"/>
              </a:rPr>
              <a:t>F1 Score: 2*(Precision*Recall)/(</a:t>
            </a:r>
            <a:r>
              <a:rPr lang="en-US" sz="1800" dirty="0" err="1">
                <a:solidFill>
                  <a:schemeClr val="accent3">
                    <a:lumMod val="25000"/>
                  </a:schemeClr>
                </a:solidFill>
                <a:latin typeface="Abadi" panose="020B0604020104020204" pitchFamily="34" charset="0"/>
              </a:rPr>
              <a:t>Precision+Recall</a:t>
            </a:r>
            <a:r>
              <a:rPr lang="en-US" sz="1800" dirty="0">
                <a:solidFill>
                  <a:schemeClr val="accent3">
                    <a:lumMod val="25000"/>
                  </a:schemeClr>
                </a:solidFill>
                <a:latin typeface="Abadi" panose="020B0604020104020204" pitchFamily="34" charset="0"/>
              </a:rPr>
              <a:t>)=0.96</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397FE3EA-A482-1581-7A09-0A9D7DDDF799}"/>
              </a:ext>
            </a:extLst>
          </p:cNvPr>
          <p:cNvPicPr>
            <a:picLocks noChangeAspect="1"/>
          </p:cNvPicPr>
          <p:nvPr/>
        </p:nvPicPr>
        <p:blipFill>
          <a:blip r:embed="rId2"/>
          <a:stretch>
            <a:fillRect/>
          </a:stretch>
        </p:blipFill>
        <p:spPr>
          <a:xfrm>
            <a:off x="6287770" y="1457960"/>
            <a:ext cx="3365500" cy="28829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20811" y="1163854"/>
            <a:ext cx="9444623" cy="4351338"/>
          </a:xfrm>
          <a:prstGeom prst="rect">
            <a:avLst/>
          </a:prstGeom>
        </p:spPr>
        <p:txBody>
          <a:bodyPr>
            <a:normAutofit lnSpcReduction="10000"/>
          </a:bodyPr>
          <a:lstStyle/>
          <a:p>
            <a:r>
              <a:rPr lang="en-US" sz="1600" b="1" dirty="0">
                <a:solidFill>
                  <a:srgbClr val="0E0E0E"/>
                </a:solidFill>
                <a:effectLst/>
                <a:latin typeface="Abadi" panose="020B0604020104020204" pitchFamily="34" charset="0"/>
              </a:rPr>
              <a:t>Project Undertakings</a:t>
            </a:r>
            <a:r>
              <a:rPr lang="en-US" sz="1600" dirty="0">
                <a:solidFill>
                  <a:srgbClr val="0E0E0E"/>
                </a:solidFill>
                <a:effectLst/>
                <a:latin typeface="Abadi" panose="020B0604020104020204" pitchFamily="34" charset="0"/>
              </a:rPr>
              <a:t>: This project entailed data collection from SpaceX’s API and web scraping, followed by data wrangling, exploratory data analysis (EDA), and the development of predictive models using machine learning.</a:t>
            </a:r>
          </a:p>
          <a:p>
            <a:r>
              <a:rPr lang="en-US" sz="1600" b="1" dirty="0">
                <a:solidFill>
                  <a:srgbClr val="0E0E0E"/>
                </a:solidFill>
                <a:latin typeface="Abadi" panose="020B0604020104020204" pitchFamily="34" charset="0"/>
              </a:rPr>
              <a:t>Data Preparing and EDA</a:t>
            </a:r>
            <a:r>
              <a:rPr lang="en-US" sz="1600" dirty="0">
                <a:solidFill>
                  <a:srgbClr val="0E0E0E"/>
                </a:solidFill>
                <a:effectLst/>
                <a:latin typeface="Abadi" panose="020B0604020104020204" pitchFamily="34" charset="0"/>
              </a:rPr>
              <a:t>:</a:t>
            </a:r>
          </a:p>
          <a:p>
            <a:pPr lvl="1"/>
            <a:r>
              <a:rPr lang="en-US" sz="1200" b="1" dirty="0">
                <a:solidFill>
                  <a:srgbClr val="0E0E0E"/>
                </a:solidFill>
                <a:effectLst/>
                <a:latin typeface="Abadi" panose="020B0604020104020204" pitchFamily="34" charset="0"/>
              </a:rPr>
              <a:t>Data Processing</a:t>
            </a:r>
            <a:r>
              <a:rPr lang="en-US" sz="1200" dirty="0">
                <a:solidFill>
                  <a:srgbClr val="0E0E0E"/>
                </a:solidFill>
                <a:effectLst/>
                <a:latin typeface="Abadi" panose="020B0604020104020204" pitchFamily="34" charset="0"/>
              </a:rPr>
              <a:t>: Cleaning and processing the data allowed us to identify important features such as launch site, payload mass, and orbit type.</a:t>
            </a:r>
          </a:p>
          <a:p>
            <a:pPr lvl="1"/>
            <a:r>
              <a:rPr lang="en-US" sz="1200" b="1" dirty="0">
                <a:solidFill>
                  <a:srgbClr val="0E0E0E"/>
                </a:solidFill>
                <a:effectLst/>
                <a:latin typeface="Abadi" panose="020B0604020104020204" pitchFamily="34" charset="0"/>
              </a:rPr>
              <a:t>Exploratory Analysis</a:t>
            </a:r>
            <a:r>
              <a:rPr lang="en-US" sz="1200" dirty="0">
                <a:solidFill>
                  <a:srgbClr val="0E0E0E"/>
                </a:solidFill>
                <a:effectLst/>
                <a:latin typeface="Abadi" panose="020B0604020104020204" pitchFamily="34" charset="0"/>
              </a:rPr>
              <a:t>: EDA revealed significant trends and relationships, showing that heavier payloads tend to have higher success rates and that launch success rates have generally improved over time. Interactive visualizations with Folium and </a:t>
            </a:r>
            <a:r>
              <a:rPr lang="en-US" sz="1200" dirty="0" err="1">
                <a:solidFill>
                  <a:srgbClr val="0E0E0E"/>
                </a:solidFill>
                <a:effectLst/>
                <a:latin typeface="Abadi" panose="020B0604020104020204" pitchFamily="34" charset="0"/>
              </a:rPr>
              <a:t>Plotly</a:t>
            </a:r>
            <a:r>
              <a:rPr lang="en-US" sz="1200" dirty="0">
                <a:solidFill>
                  <a:srgbClr val="0E0E0E"/>
                </a:solidFill>
                <a:effectLst/>
                <a:latin typeface="Abadi" panose="020B0604020104020204" pitchFamily="34" charset="0"/>
              </a:rPr>
              <a:t> Dash provided intuitive insights into launch site proximities and performance.</a:t>
            </a:r>
          </a:p>
          <a:p>
            <a:r>
              <a:rPr lang="en-US" sz="1600" b="1" dirty="0">
                <a:solidFill>
                  <a:srgbClr val="0E0E0E"/>
                </a:solidFill>
                <a:effectLst/>
                <a:latin typeface="Abadi" panose="020B0604020104020204" pitchFamily="34" charset="0"/>
              </a:rPr>
              <a:t>Predictive Modeling</a:t>
            </a:r>
            <a:r>
              <a:rPr lang="en-US" sz="1600" dirty="0">
                <a:solidFill>
                  <a:srgbClr val="0E0E0E"/>
                </a:solidFill>
                <a:effectLst/>
                <a:latin typeface="Abadi" panose="020B0604020104020204" pitchFamily="34" charset="0"/>
              </a:rPr>
              <a:t>:</a:t>
            </a:r>
          </a:p>
          <a:p>
            <a:pPr lvl="1"/>
            <a:r>
              <a:rPr lang="en-US" sz="1200" b="1" dirty="0">
                <a:solidFill>
                  <a:srgbClr val="0E0E0E"/>
                </a:solidFill>
                <a:effectLst/>
                <a:latin typeface="Abadi" panose="020B0604020104020204" pitchFamily="34" charset="0"/>
              </a:rPr>
              <a:t>Model Evaluation</a:t>
            </a:r>
            <a:r>
              <a:rPr lang="en-US" sz="1200" dirty="0">
                <a:solidFill>
                  <a:srgbClr val="0E0E0E"/>
                </a:solidFill>
                <a:effectLst/>
                <a:latin typeface="Abadi" panose="020B0604020104020204" pitchFamily="34" charset="0"/>
              </a:rPr>
              <a:t>: Various classification models, including Logistic Regression, SVM, Decision Tree, and KNN, were evaluated.</a:t>
            </a:r>
          </a:p>
          <a:p>
            <a:pPr lvl="1"/>
            <a:r>
              <a:rPr lang="en-US" sz="1200" b="1" dirty="0">
                <a:solidFill>
                  <a:srgbClr val="0E0E0E"/>
                </a:solidFill>
                <a:effectLst/>
                <a:latin typeface="Abadi" panose="020B0604020104020204" pitchFamily="34" charset="0"/>
              </a:rPr>
              <a:t>Optimal Model</a:t>
            </a:r>
            <a:r>
              <a:rPr lang="en-US" sz="1200" dirty="0">
                <a:solidFill>
                  <a:srgbClr val="0E0E0E"/>
                </a:solidFill>
                <a:effectLst/>
                <a:latin typeface="Abadi" panose="020B0604020104020204" pitchFamily="34" charset="0"/>
              </a:rPr>
              <a:t>: The SVM model emerged as the most accurate for predicting the success of the Falcon 9 first stage recovery.</a:t>
            </a:r>
          </a:p>
          <a:p>
            <a:r>
              <a:rPr lang="en-US" sz="1600" b="1" dirty="0">
                <a:solidFill>
                  <a:srgbClr val="0E0E0E"/>
                </a:solidFill>
                <a:effectLst/>
                <a:latin typeface="Abadi" panose="020B0604020104020204" pitchFamily="34" charset="0"/>
              </a:rPr>
              <a:t>Key Findings</a:t>
            </a:r>
            <a:r>
              <a:rPr lang="en-US" sz="1600" dirty="0">
                <a:solidFill>
                  <a:srgbClr val="0E0E0E"/>
                </a:solidFill>
                <a:effectLst/>
                <a:latin typeface="Abadi" panose="020B0604020104020204" pitchFamily="34" charset="0"/>
              </a:rPr>
              <a:t>:</a:t>
            </a:r>
          </a:p>
          <a:p>
            <a:pPr lvl="1"/>
            <a:r>
              <a:rPr lang="en-US" sz="1200" dirty="0">
                <a:solidFill>
                  <a:srgbClr val="0E0E0E"/>
                </a:solidFill>
                <a:effectLst/>
                <a:latin typeface="Abadi" panose="020B0604020104020204" pitchFamily="34" charset="0"/>
              </a:rPr>
              <a:t>The success rates of launches have increased over time since the year of 2013, with specific launch sites (</a:t>
            </a:r>
            <a:r>
              <a:rPr lang="en-US" sz="1200" dirty="0">
                <a:solidFill>
                  <a:schemeClr val="accent3">
                    <a:lumMod val="25000"/>
                  </a:schemeClr>
                </a:solidFill>
                <a:latin typeface="Abadi" panose="020B0604020104020204" pitchFamily="34" charset="0"/>
              </a:rPr>
              <a:t>KSC  LC39-A</a:t>
            </a:r>
            <a:r>
              <a:rPr lang="en-US" sz="1200" dirty="0">
                <a:solidFill>
                  <a:srgbClr val="0E0E0E"/>
                </a:solidFill>
                <a:effectLst/>
                <a:latin typeface="Abadi" panose="020B0604020104020204" pitchFamily="34" charset="0"/>
              </a:rPr>
              <a:t>), orbit types and payload ranges showing higher success.</a:t>
            </a:r>
          </a:p>
          <a:p>
            <a:pPr lvl="1"/>
            <a:r>
              <a:rPr lang="en-US" sz="1200" dirty="0">
                <a:solidFill>
                  <a:srgbClr val="0E0E0E"/>
                </a:solidFill>
                <a:effectLst/>
                <a:latin typeface="Abadi" panose="020B0604020104020204" pitchFamily="34" charset="0"/>
              </a:rPr>
              <a:t>Heavier payloads are generally more successful.</a:t>
            </a:r>
          </a:p>
          <a:p>
            <a:r>
              <a:rPr lang="en-US" sz="1600" b="1" dirty="0">
                <a:solidFill>
                  <a:srgbClr val="0E0E0E"/>
                </a:solidFill>
                <a:effectLst/>
                <a:latin typeface="Abadi" panose="020B0604020104020204" pitchFamily="34" charset="0"/>
              </a:rPr>
              <a:t>Predictions</a:t>
            </a:r>
            <a:r>
              <a:rPr lang="en-US" sz="1600" dirty="0">
                <a:solidFill>
                  <a:srgbClr val="0E0E0E"/>
                </a:solidFill>
                <a:effectLst/>
                <a:latin typeface="Abadi" panose="020B0604020104020204" pitchFamily="34" charset="0"/>
              </a:rPr>
              <a:t>: </a:t>
            </a:r>
          </a:p>
          <a:p>
            <a:pPr lvl="1"/>
            <a:r>
              <a:rPr lang="en-US" sz="1200" dirty="0">
                <a:solidFill>
                  <a:srgbClr val="0E0E0E"/>
                </a:solidFill>
                <a:effectLst/>
                <a:latin typeface="Abadi" panose="020B0604020104020204" pitchFamily="34" charset="0"/>
              </a:rPr>
              <a:t>The predictive models developed can estimate future launch costs and the likelihood of successful recovery and reuse of Falcon 9 rockets, supporting strategic planning and decision-making for upcoming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code pieces and output including the report can be accessed through: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/Lorby04/</a:t>
            </a:r>
            <a:r>
              <a:rPr lang="en-US" sz="2200" dirty="0" err="1">
                <a:solidFill>
                  <a:schemeClr val="accent3">
                    <a:lumMod val="25000"/>
                  </a:schemeClr>
                </a:solidFill>
                <a:latin typeface="Abadi" panose="020B0604020104020204" pitchFamily="34" charset="0"/>
              </a:rPr>
              <a:t>IBMCapstone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pace shuttle taking off&#10;&#10;Description automatically generated">
            <a:extLst>
              <a:ext uri="{FF2B5EF4-FFF2-40B4-BE49-F238E27FC236}">
                <a16:creationId xmlns:a16="http://schemas.microsoft.com/office/drawing/2014/main" id="{A5E24F37-921D-550A-97BB-0BF1633D2235}"/>
              </a:ext>
            </a:extLst>
          </p:cNvPr>
          <p:cNvPicPr>
            <a:picLocks noChangeAspect="1"/>
          </p:cNvPicPr>
          <p:nvPr/>
        </p:nvPicPr>
        <p:blipFill>
          <a:blip r:embed="rId2"/>
          <a:stretch>
            <a:fillRect/>
          </a:stretch>
        </p:blipFill>
        <p:spPr>
          <a:xfrm>
            <a:off x="8881" y="0"/>
            <a:ext cx="12174237" cy="6858000"/>
          </a:xfrm>
          <a:prstGeom prst="rect">
            <a:avLst/>
          </a:prstGeom>
        </p:spPr>
      </p:pic>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pic>
        <p:nvPicPr>
          <p:cNvPr id="5" name="Picture 4" descr="A close-up of several sticky notes&#10;&#10;Description automatically generated">
            <a:extLst>
              <a:ext uri="{FF2B5EF4-FFF2-40B4-BE49-F238E27FC236}">
                <a16:creationId xmlns:a16="http://schemas.microsoft.com/office/drawing/2014/main" id="{17D80918-FA41-BC5C-460B-746D55037CF9}"/>
              </a:ext>
            </a:extLst>
          </p:cNvPr>
          <p:cNvPicPr>
            <a:picLocks noChangeAspect="1"/>
          </p:cNvPicPr>
          <p:nvPr/>
        </p:nvPicPr>
        <p:blipFill>
          <a:blip r:embed="rId2"/>
          <a:stretch>
            <a:fillRect/>
          </a:stretch>
        </p:blipFill>
        <p:spPr>
          <a:xfrm>
            <a:off x="0" y="1966"/>
            <a:ext cx="12192000" cy="6854066"/>
          </a:xfrm>
          <a:prstGeom prst="rect">
            <a:avLst/>
          </a:prstGeom>
        </p:spPr>
      </p:pic>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79725"/>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dirty="0">
                <a:solidFill>
                  <a:srgbClr val="0E0E0E"/>
                </a:solidFill>
                <a:effectLst/>
                <a:latin typeface=".SF NS"/>
              </a:rPr>
              <a:t>We collected data using the SpaceX REST API, targeting the endpoint for past launches to obtain detailed information about each launch.</a:t>
            </a:r>
          </a:p>
          <a:p>
            <a:r>
              <a:rPr lang="en-US" dirty="0">
                <a:solidFill>
                  <a:srgbClr val="0E0E0E"/>
                </a:solidFill>
                <a:effectLst/>
                <a:latin typeface=".SF NS"/>
              </a:rPr>
              <a:t>Additional data was gathered by web scraping relevant Wikipedia pages using the </a:t>
            </a:r>
            <a:r>
              <a:rPr lang="en-US" dirty="0" err="1">
                <a:solidFill>
                  <a:srgbClr val="0E0E0E"/>
                </a:solidFill>
                <a:effectLst/>
                <a:latin typeface=".SF NS"/>
              </a:rPr>
              <a:t>BeautifulSoup</a:t>
            </a:r>
            <a:r>
              <a:rPr lang="en-US" dirty="0">
                <a:solidFill>
                  <a:srgbClr val="0E0E0E"/>
                </a:solidFill>
                <a:effectLst/>
                <a:latin typeface=".SF NS"/>
              </a:rPr>
              <a:t> package.</a:t>
            </a:r>
            <a:endParaRPr lang="en-US" dirty="0">
              <a:solidFill>
                <a:schemeClr val="bg2">
                  <a:lumMod val="50000"/>
                </a:schemeClr>
              </a:solidFill>
              <a:latin typeface="Abadi"/>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08960" y="1328518"/>
            <a:ext cx="4065011" cy="4897874"/>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28519"/>
            <a:ext cx="5967278" cy="4697632"/>
          </a:xfrm>
          <a:prstGeom prst="rect">
            <a:avLst/>
          </a:prstGeom>
        </p:spPr>
        <p:txBody>
          <a:bodyPr vert="horz" lIns="91440" tIns="45720" rIns="91440" bIns="45720" rtlCol="0" anchor="t">
            <a:normAutofit fontScale="4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collect the data with SpaceX API, we performed with the following steps:</a:t>
            </a:r>
          </a:p>
          <a:p>
            <a:pPr marL="800100" lvl="1" indent="-3429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Determine the URL of data IDs</a:t>
            </a:r>
          </a:p>
          <a:p>
            <a:pPr marL="800100" lvl="1" indent="-3429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Using HTTP GET to get the data IDs from the determined URL with </a:t>
            </a:r>
            <a:r>
              <a:rPr lang="en-US" sz="2200"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 </a:t>
            </a:r>
          </a:p>
          <a:p>
            <a:pPr marL="800100" lvl="1" indent="-3429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Decode the response content which is in JSON format with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a:t>
            </a:r>
          </a:p>
          <a:p>
            <a:pPr marL="800100" lvl="1" indent="-3429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Convert the decoded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file to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800100" lvl="1" indent="-3429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Extract needed fields (IDs of the real data) with relevant pandas APIs</a:t>
            </a:r>
          </a:p>
          <a:p>
            <a:pPr marL="800100" lvl="1" indent="-3429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Get the real data from the data ID</a:t>
            </a:r>
          </a:p>
          <a:p>
            <a:pPr marL="919163" lvl="2" indent="-173038">
              <a:lnSpc>
                <a:spcPct val="100000"/>
              </a:lnSpc>
              <a:spcBef>
                <a:spcPts val="1400"/>
              </a:spcBef>
              <a:buFont typeface="+mj-lt"/>
              <a:buAutoNum type="arabicParenR"/>
            </a:pPr>
            <a:r>
              <a:rPr lang="en-US" sz="1800" dirty="0" err="1">
                <a:solidFill>
                  <a:schemeClr val="accent3">
                    <a:lumMod val="25000"/>
                  </a:schemeClr>
                </a:solidFill>
                <a:latin typeface="Abadi" panose="020B0604020104020204" pitchFamily="34" charset="0"/>
              </a:rPr>
              <a:t>getBoosterVersion</a:t>
            </a:r>
            <a:r>
              <a:rPr lang="en-US" sz="1800" dirty="0">
                <a:solidFill>
                  <a:schemeClr val="accent3">
                    <a:lumMod val="25000"/>
                  </a:schemeClr>
                </a:solidFill>
                <a:latin typeface="Abadi" panose="020B0604020104020204" pitchFamily="34" charset="0"/>
              </a:rPr>
              <a:t>: </a:t>
            </a:r>
          </a:p>
          <a:p>
            <a:pPr marL="1085850" lvl="3" indent="-166688">
              <a:lnSpc>
                <a:spcPct val="100000"/>
              </a:lnSpc>
              <a:spcBef>
                <a:spcPts val="1400"/>
              </a:spcBef>
              <a:buFont typeface="+mj-lt"/>
              <a:buAutoNum type="romanLcPeriod"/>
            </a:pPr>
            <a:r>
              <a:rPr lang="en-US" sz="1600" dirty="0">
                <a:solidFill>
                  <a:schemeClr val="accent3">
                    <a:lumMod val="25000"/>
                  </a:schemeClr>
                </a:solidFill>
                <a:latin typeface="Abadi" panose="020B0604020104020204" pitchFamily="34" charset="0"/>
              </a:rPr>
              <a:t>For each ID, using HTTP GET with REST API for getting rocket</a:t>
            </a:r>
          </a:p>
          <a:p>
            <a:pPr marL="919163" lvl="2" indent="-173038">
              <a:lnSpc>
                <a:spcPct val="100000"/>
              </a:lnSpc>
              <a:spcBef>
                <a:spcPts val="1400"/>
              </a:spcBef>
              <a:buAutoNum type="arabicParenR"/>
            </a:pPr>
            <a:r>
              <a:rPr lang="en-US" sz="1800" dirty="0" err="1">
                <a:solidFill>
                  <a:schemeClr val="accent3">
                    <a:lumMod val="25000"/>
                  </a:schemeClr>
                </a:solidFill>
                <a:latin typeface="Abadi" panose="020B0604020104020204" pitchFamily="34" charset="0"/>
              </a:rPr>
              <a:t>getPayloadData</a:t>
            </a:r>
            <a:endParaRPr lang="en-US" sz="1800" dirty="0">
              <a:solidFill>
                <a:schemeClr val="accent3">
                  <a:lumMod val="25000"/>
                </a:schemeClr>
              </a:solidFill>
              <a:latin typeface="Abadi" panose="020B0604020104020204" pitchFamily="34" charset="0"/>
            </a:endParaRPr>
          </a:p>
          <a:p>
            <a:pPr marL="1085850" lvl="3" indent="-166688">
              <a:lnSpc>
                <a:spcPct val="100000"/>
              </a:lnSpc>
              <a:spcBef>
                <a:spcPts val="1400"/>
              </a:spcBef>
              <a:buFont typeface="+mj-lt"/>
              <a:buAutoNum type="romanLcPeriod"/>
            </a:pPr>
            <a:r>
              <a:rPr lang="en-US" sz="1600" dirty="0">
                <a:solidFill>
                  <a:schemeClr val="accent3">
                    <a:lumMod val="25000"/>
                  </a:schemeClr>
                </a:solidFill>
                <a:latin typeface="Abadi" panose="020B0604020104020204" pitchFamily="34" charset="0"/>
              </a:rPr>
              <a:t>For each ID, using HTTP GET with REST API for getting payload data</a:t>
            </a:r>
          </a:p>
          <a:p>
            <a:pPr marL="919163" lvl="2" indent="-173038">
              <a:lnSpc>
                <a:spcPct val="100000"/>
              </a:lnSpc>
              <a:spcBef>
                <a:spcPts val="1400"/>
              </a:spcBef>
              <a:buAutoNum type="arabicParenR"/>
            </a:pPr>
            <a:r>
              <a:rPr lang="en-US" sz="1800" dirty="0" err="1">
                <a:solidFill>
                  <a:schemeClr val="accent3">
                    <a:lumMod val="25000"/>
                  </a:schemeClr>
                </a:solidFill>
                <a:latin typeface="Abadi" panose="020B0604020104020204" pitchFamily="34" charset="0"/>
              </a:rPr>
              <a:t>getCoreData</a:t>
            </a:r>
            <a:r>
              <a:rPr lang="en-US" sz="1800" dirty="0">
                <a:solidFill>
                  <a:schemeClr val="accent3">
                    <a:lumMod val="25000"/>
                  </a:schemeClr>
                </a:solidFill>
                <a:latin typeface="Abadi" panose="020B0604020104020204" pitchFamily="34" charset="0"/>
              </a:rPr>
              <a:t> </a:t>
            </a:r>
          </a:p>
          <a:p>
            <a:pPr marL="1085850" lvl="3" indent="-166688">
              <a:lnSpc>
                <a:spcPct val="100000"/>
              </a:lnSpc>
              <a:spcBef>
                <a:spcPts val="1400"/>
              </a:spcBef>
              <a:buFont typeface="+mj-lt"/>
              <a:buAutoNum type="romanLcPeriod"/>
            </a:pPr>
            <a:r>
              <a:rPr lang="en-US" sz="1700" dirty="0">
                <a:solidFill>
                  <a:schemeClr val="accent3">
                    <a:lumMod val="25000"/>
                  </a:schemeClr>
                </a:solidFill>
                <a:latin typeface="Abadi"/>
              </a:rPr>
              <a:t>For each ID, using HTTP GET with REST API for getting each core data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Reference: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/Lorby04/</a:t>
            </a:r>
            <a:r>
              <a:rPr lang="en-US" sz="2200" dirty="0" err="1">
                <a:solidFill>
                  <a:schemeClr val="accent3">
                    <a:lumMod val="25000"/>
                  </a:schemeClr>
                </a:solidFill>
                <a:latin typeface="Abadi" panose="020B0604020104020204" pitchFamily="34" charset="0"/>
              </a:rPr>
              <a:t>IBMCapstone</a:t>
            </a:r>
            <a:r>
              <a:rPr lang="en-US" sz="2200" dirty="0">
                <a:solidFill>
                  <a:schemeClr val="accent3">
                    <a:lumMod val="25000"/>
                  </a:schemeClr>
                </a:solidFill>
                <a:latin typeface="Abadi" panose="020B0604020104020204" pitchFamily="34" charset="0"/>
              </a:rPr>
              <a:t>/blob/master/module_1_L2/</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-data-collection-</a:t>
            </a:r>
            <a:r>
              <a:rPr lang="en-US" sz="2200" dirty="0" err="1">
                <a:solidFill>
                  <a:schemeClr val="accent3">
                    <a:lumMod val="25000"/>
                  </a:schemeClr>
                </a:solidFill>
                <a:latin typeface="Abadi" panose="020B0604020104020204" pitchFamily="34" charset="0"/>
              </a:rPr>
              <a:t>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rminator 1">
            <a:extLst>
              <a:ext uri="{FF2B5EF4-FFF2-40B4-BE49-F238E27FC236}">
                <a16:creationId xmlns:a16="http://schemas.microsoft.com/office/drawing/2014/main" id="{7579F4F5-7DB0-0B17-4F3D-CF4878FFBE4F}"/>
              </a:ext>
            </a:extLst>
          </p:cNvPr>
          <p:cNvSpPr/>
          <p:nvPr/>
        </p:nvSpPr>
        <p:spPr>
          <a:xfrm>
            <a:off x="8151703" y="1438889"/>
            <a:ext cx="1207838" cy="246689"/>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Start</a:t>
            </a:r>
          </a:p>
        </p:txBody>
      </p:sp>
      <p:sp>
        <p:nvSpPr>
          <p:cNvPr id="7" name="Process 6">
            <a:extLst>
              <a:ext uri="{FF2B5EF4-FFF2-40B4-BE49-F238E27FC236}">
                <a16:creationId xmlns:a16="http://schemas.microsoft.com/office/drawing/2014/main" id="{178A1B74-307C-C091-5AC6-C73818D87F2B}"/>
              </a:ext>
            </a:extLst>
          </p:cNvPr>
          <p:cNvSpPr/>
          <p:nvPr/>
        </p:nvSpPr>
        <p:spPr>
          <a:xfrm>
            <a:off x="7611689" y="2676641"/>
            <a:ext cx="2287868" cy="35035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response := </a:t>
            </a:r>
            <a:r>
              <a:rPr lang="en-US" sz="1200" dirty="0" err="1"/>
              <a:t>requests.get</a:t>
            </a:r>
            <a:r>
              <a:rPr lang="en-US" sz="1200" dirty="0"/>
              <a:t>(</a:t>
            </a:r>
            <a:r>
              <a:rPr lang="en-US" sz="1200" dirty="0" err="1"/>
              <a:t>url</a:t>
            </a:r>
            <a:r>
              <a:rPr lang="en-US" sz="1200" dirty="0"/>
              <a:t>)</a:t>
            </a:r>
          </a:p>
        </p:txBody>
      </p:sp>
      <p:sp>
        <p:nvSpPr>
          <p:cNvPr id="8" name="Process 7">
            <a:extLst>
              <a:ext uri="{FF2B5EF4-FFF2-40B4-BE49-F238E27FC236}">
                <a16:creationId xmlns:a16="http://schemas.microsoft.com/office/drawing/2014/main" id="{CEF636B8-2B48-8D9A-415D-09BFB72444DE}"/>
              </a:ext>
            </a:extLst>
          </p:cNvPr>
          <p:cNvSpPr/>
          <p:nvPr/>
        </p:nvSpPr>
        <p:spPr>
          <a:xfrm>
            <a:off x="7771819" y="1936336"/>
            <a:ext cx="1967607" cy="40163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url</a:t>
            </a:r>
            <a:r>
              <a:rPr lang="en-US" sz="1200" dirty="0"/>
              <a:t> := </a:t>
            </a:r>
            <a:r>
              <a:rPr lang="en-US" sz="1200" dirty="0" err="1"/>
              <a:t>spaceX</a:t>
            </a:r>
            <a:r>
              <a:rPr lang="en-US" sz="1200" dirty="0"/>
              <a:t> data </a:t>
            </a:r>
            <a:r>
              <a:rPr lang="en-US" sz="1200" dirty="0" err="1"/>
              <a:t>url</a:t>
            </a:r>
            <a:endParaRPr lang="en-US" sz="1200" dirty="0"/>
          </a:p>
        </p:txBody>
      </p:sp>
      <p:sp>
        <p:nvSpPr>
          <p:cNvPr id="9" name="Process 8">
            <a:extLst>
              <a:ext uri="{FF2B5EF4-FFF2-40B4-BE49-F238E27FC236}">
                <a16:creationId xmlns:a16="http://schemas.microsoft.com/office/drawing/2014/main" id="{AB05D128-A00F-8132-E032-2D77D0C448B6}"/>
              </a:ext>
            </a:extLst>
          </p:cNvPr>
          <p:cNvSpPr/>
          <p:nvPr/>
        </p:nvSpPr>
        <p:spPr>
          <a:xfrm>
            <a:off x="7611689" y="3381230"/>
            <a:ext cx="2287868" cy="35035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json</a:t>
            </a:r>
            <a:r>
              <a:rPr lang="en-US" sz="1200" dirty="0"/>
              <a:t> := </a:t>
            </a:r>
            <a:r>
              <a:rPr lang="en-US" sz="1200" dirty="0" err="1"/>
              <a:t>response.json</a:t>
            </a:r>
            <a:r>
              <a:rPr lang="en-US" sz="1200" dirty="0"/>
              <a:t>()</a:t>
            </a:r>
          </a:p>
          <a:p>
            <a:pPr algn="ctr"/>
            <a:r>
              <a:rPr lang="en-US" sz="1200" dirty="0"/>
              <a:t>data := </a:t>
            </a:r>
            <a:r>
              <a:rPr lang="en-US" sz="1200" dirty="0" err="1"/>
              <a:t>pd.json_normalize</a:t>
            </a:r>
            <a:r>
              <a:rPr lang="en-US" sz="1200" dirty="0"/>
              <a:t>(</a:t>
            </a:r>
            <a:r>
              <a:rPr lang="en-US" sz="1200" dirty="0" err="1"/>
              <a:t>json</a:t>
            </a:r>
            <a:r>
              <a:rPr lang="en-US" sz="1200" dirty="0"/>
              <a:t>)</a:t>
            </a:r>
          </a:p>
        </p:txBody>
      </p:sp>
      <p:sp>
        <p:nvSpPr>
          <p:cNvPr id="10" name="Process 9">
            <a:extLst>
              <a:ext uri="{FF2B5EF4-FFF2-40B4-BE49-F238E27FC236}">
                <a16:creationId xmlns:a16="http://schemas.microsoft.com/office/drawing/2014/main" id="{0844ADA1-3CDF-F590-866A-6D2B6C63065A}"/>
              </a:ext>
            </a:extLst>
          </p:cNvPr>
          <p:cNvSpPr/>
          <p:nvPr/>
        </p:nvSpPr>
        <p:spPr>
          <a:xfrm>
            <a:off x="7611689" y="4141554"/>
            <a:ext cx="2287868" cy="35035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 := data[[…]]</a:t>
            </a:r>
          </a:p>
        </p:txBody>
      </p:sp>
      <p:sp>
        <p:nvSpPr>
          <p:cNvPr id="11" name="Process 10">
            <a:extLst>
              <a:ext uri="{FF2B5EF4-FFF2-40B4-BE49-F238E27FC236}">
                <a16:creationId xmlns:a16="http://schemas.microsoft.com/office/drawing/2014/main" id="{61A006E8-F4CC-7EC0-F3DF-CD85ACF603E3}"/>
              </a:ext>
            </a:extLst>
          </p:cNvPr>
          <p:cNvSpPr/>
          <p:nvPr/>
        </p:nvSpPr>
        <p:spPr>
          <a:xfrm>
            <a:off x="7611689" y="4846142"/>
            <a:ext cx="2287868" cy="53181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getBoostVersion</a:t>
            </a:r>
            <a:r>
              <a:rPr lang="en-US" sz="1200" dirty="0"/>
              <a:t>(data)</a:t>
            </a:r>
          </a:p>
          <a:p>
            <a:pPr algn="ctr"/>
            <a:r>
              <a:rPr lang="en-US" sz="1200" dirty="0" err="1"/>
              <a:t>getPayloadData</a:t>
            </a:r>
            <a:r>
              <a:rPr lang="en-US" sz="1200" dirty="0"/>
              <a:t>(data)</a:t>
            </a:r>
          </a:p>
          <a:p>
            <a:pPr algn="ctr"/>
            <a:r>
              <a:rPr lang="en-US" sz="1200" dirty="0" err="1"/>
              <a:t>getCoreData</a:t>
            </a:r>
            <a:r>
              <a:rPr lang="en-US" sz="1200" dirty="0"/>
              <a:t>(data)</a:t>
            </a:r>
          </a:p>
        </p:txBody>
      </p:sp>
      <p:sp>
        <p:nvSpPr>
          <p:cNvPr id="12" name="Terminator 11">
            <a:extLst>
              <a:ext uri="{FF2B5EF4-FFF2-40B4-BE49-F238E27FC236}">
                <a16:creationId xmlns:a16="http://schemas.microsoft.com/office/drawing/2014/main" id="{30A87F0F-C515-06F8-4F75-AB11EF41A393}"/>
              </a:ext>
            </a:extLst>
          </p:cNvPr>
          <p:cNvSpPr/>
          <p:nvPr/>
        </p:nvSpPr>
        <p:spPr>
          <a:xfrm>
            <a:off x="8298423" y="5804669"/>
            <a:ext cx="914400" cy="301752"/>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End</a:t>
            </a:r>
          </a:p>
        </p:txBody>
      </p:sp>
      <p:cxnSp>
        <p:nvCxnSpPr>
          <p:cNvPr id="14" name="Straight Arrow Connector 13">
            <a:extLst>
              <a:ext uri="{FF2B5EF4-FFF2-40B4-BE49-F238E27FC236}">
                <a16:creationId xmlns:a16="http://schemas.microsoft.com/office/drawing/2014/main" id="{0D7EBB5B-1BA5-A539-42DD-76B59183FD94}"/>
              </a:ext>
            </a:extLst>
          </p:cNvPr>
          <p:cNvCxnSpPr>
            <a:stCxn id="2" idx="2"/>
            <a:endCxn id="8" idx="0"/>
          </p:cNvCxnSpPr>
          <p:nvPr/>
        </p:nvCxnSpPr>
        <p:spPr>
          <a:xfrm>
            <a:off x="8755622" y="1685578"/>
            <a:ext cx="1" cy="250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3C53FC-A9EB-6F8C-FF6C-D5E0FFBCB4EA}"/>
              </a:ext>
            </a:extLst>
          </p:cNvPr>
          <p:cNvCxnSpPr>
            <a:stCxn id="8" idx="2"/>
            <a:endCxn id="7" idx="0"/>
          </p:cNvCxnSpPr>
          <p:nvPr/>
        </p:nvCxnSpPr>
        <p:spPr>
          <a:xfrm>
            <a:off x="8755623" y="2337974"/>
            <a:ext cx="0" cy="338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FEA04CA-7245-7C0A-850D-C22B7D6371C6}"/>
              </a:ext>
            </a:extLst>
          </p:cNvPr>
          <p:cNvCxnSpPr>
            <a:cxnSpLocks/>
            <a:stCxn id="7" idx="2"/>
            <a:endCxn id="9" idx="0"/>
          </p:cNvCxnSpPr>
          <p:nvPr/>
        </p:nvCxnSpPr>
        <p:spPr>
          <a:xfrm>
            <a:off x="8755623" y="3026999"/>
            <a:ext cx="0" cy="354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331AD9A-5B00-7A9B-F5CB-50CA2C878C0C}"/>
              </a:ext>
            </a:extLst>
          </p:cNvPr>
          <p:cNvCxnSpPr>
            <a:stCxn id="9" idx="2"/>
            <a:endCxn id="10" idx="0"/>
          </p:cNvCxnSpPr>
          <p:nvPr/>
        </p:nvCxnSpPr>
        <p:spPr>
          <a:xfrm>
            <a:off x="8755623" y="3731588"/>
            <a:ext cx="0" cy="409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68B7545-3B30-4531-5AB3-75CD4E5B88B3}"/>
              </a:ext>
            </a:extLst>
          </p:cNvPr>
          <p:cNvCxnSpPr>
            <a:stCxn id="10" idx="2"/>
            <a:endCxn id="11" idx="0"/>
          </p:cNvCxnSpPr>
          <p:nvPr/>
        </p:nvCxnSpPr>
        <p:spPr>
          <a:xfrm>
            <a:off x="8755623" y="4491912"/>
            <a:ext cx="0" cy="354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227D44-9F23-4A31-0E2B-03D45BC10ADB}"/>
              </a:ext>
            </a:extLst>
          </p:cNvPr>
          <p:cNvCxnSpPr>
            <a:stCxn id="11" idx="2"/>
            <a:endCxn id="12" idx="0"/>
          </p:cNvCxnSpPr>
          <p:nvPr/>
        </p:nvCxnSpPr>
        <p:spPr>
          <a:xfrm>
            <a:off x="8755623" y="5377961"/>
            <a:ext cx="0" cy="426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438A1758-E27C-54E2-B06A-CF5992A5E040}"/>
              </a:ext>
            </a:extLst>
          </p:cNvPr>
          <p:cNvSpPr txBox="1">
            <a:spLocks/>
          </p:cNvSpPr>
          <p:nvPr/>
        </p:nvSpPr>
        <p:spPr>
          <a:xfrm>
            <a:off x="486202" y="1621718"/>
            <a:ext cx="5967278" cy="4697632"/>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collect the data with SpaceX API, we performed with the following steps:</a:t>
            </a:r>
          </a:p>
          <a:p>
            <a:pPr marL="800100" lvl="1" indent="-3429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Abadi" panose="020B0604020104020204" pitchFamily="34" charset="0"/>
              </a:rPr>
              <a:t>Determine the URL of the web page</a:t>
            </a:r>
          </a:p>
          <a:p>
            <a:pPr marL="800100" lvl="1" indent="-3429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Abadi" panose="020B0604020104020204" pitchFamily="34" charset="0"/>
              </a:rPr>
              <a:t>Using HTTP GET to get the page with </a:t>
            </a:r>
            <a:r>
              <a:rPr lang="en-US" sz="2200"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 </a:t>
            </a:r>
          </a:p>
          <a:p>
            <a:pPr marL="800100" lvl="1" indent="-342900">
              <a:lnSpc>
                <a:spcPct val="100000"/>
              </a:lnSpc>
              <a:spcBef>
                <a:spcPts val="1400"/>
              </a:spcBef>
              <a:buFont typeface="Arial" panose="020B0604020202020204" pitchFamily="34" charset="0"/>
              <a:buAutoNum type="arabicPeriod"/>
            </a:pPr>
            <a:r>
              <a:rPr lang="en-US" sz="2200" dirty="0" err="1">
                <a:solidFill>
                  <a:schemeClr val="accent3">
                    <a:lumMod val="25000"/>
                  </a:schemeClr>
                </a:solidFill>
                <a:latin typeface="Abadi" panose="020B0604020104020204" pitchFamily="34" charset="0"/>
              </a:rPr>
              <a:t>Buidling</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BeatfulSoup</a:t>
            </a:r>
            <a:r>
              <a:rPr lang="en-US" sz="2200" dirty="0">
                <a:solidFill>
                  <a:schemeClr val="accent3">
                    <a:lumMod val="25000"/>
                  </a:schemeClr>
                </a:solidFill>
                <a:latin typeface="Abadi" panose="020B0604020104020204" pitchFamily="34" charset="0"/>
              </a:rPr>
              <a:t> instance from the response with </a:t>
            </a:r>
            <a:r>
              <a:rPr lang="en-US" sz="2200" dirty="0" err="1">
                <a:solidFill>
                  <a:schemeClr val="accent3">
                    <a:lumMod val="25000"/>
                  </a:schemeClr>
                </a:solidFill>
                <a:latin typeface="Abadi" panose="020B0604020104020204" pitchFamily="34" charset="0"/>
              </a:rPr>
              <a:t>html_parser</a:t>
            </a:r>
            <a:endParaRPr lang="en-US" sz="22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Abadi" panose="020B0604020104020204" pitchFamily="34" charset="0"/>
              </a:rPr>
              <a:t>Creating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the soup object with soup find APIs</a:t>
            </a:r>
          </a:p>
          <a:p>
            <a:pPr>
              <a:lnSpc>
                <a:spcPct val="100000"/>
              </a:lnSpc>
              <a:spcBef>
                <a:spcPts val="1400"/>
              </a:spcBef>
            </a:pPr>
            <a:r>
              <a:rPr lang="en-US" sz="2200" dirty="0">
                <a:solidFill>
                  <a:schemeClr val="accent3">
                    <a:lumMod val="25000"/>
                  </a:schemeClr>
                </a:solidFill>
                <a:latin typeface="Abadi" panose="020B0604020104020204" pitchFamily="34" charset="0"/>
              </a:rPr>
              <a:t>Reference: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/Lorby04/</a:t>
            </a:r>
            <a:r>
              <a:rPr lang="en-US" sz="2200" dirty="0" err="1">
                <a:solidFill>
                  <a:schemeClr val="accent3">
                    <a:lumMod val="25000"/>
                  </a:schemeClr>
                </a:solidFill>
                <a:latin typeface="Abadi" panose="020B0604020104020204" pitchFamily="34" charset="0"/>
              </a:rPr>
              <a:t>IBMCapstone</a:t>
            </a:r>
            <a:r>
              <a:rPr lang="en-US" sz="2200" dirty="0">
                <a:solidFill>
                  <a:schemeClr val="accent3">
                    <a:lumMod val="25000"/>
                  </a:schemeClr>
                </a:solidFill>
                <a:latin typeface="Abadi" panose="020B0604020104020204" pitchFamily="34" charset="0"/>
              </a:rPr>
              <a:t>/blob/master/module_1_L2/</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webscraping.ipynb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7" name="Content Placeholder 4">
            <a:extLst>
              <a:ext uri="{FF2B5EF4-FFF2-40B4-BE49-F238E27FC236}">
                <a16:creationId xmlns:a16="http://schemas.microsoft.com/office/drawing/2014/main" id="{B9B849C1-3AA0-D253-0A09-2FBCA168E75B}"/>
              </a:ext>
            </a:extLst>
          </p:cNvPr>
          <p:cNvSpPr txBox="1">
            <a:spLocks/>
          </p:cNvSpPr>
          <p:nvPr/>
        </p:nvSpPr>
        <p:spPr>
          <a:xfrm>
            <a:off x="6908960" y="1328518"/>
            <a:ext cx="4065011" cy="489787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Terminator 7">
            <a:extLst>
              <a:ext uri="{FF2B5EF4-FFF2-40B4-BE49-F238E27FC236}">
                <a16:creationId xmlns:a16="http://schemas.microsoft.com/office/drawing/2014/main" id="{32CCD711-D146-0698-9A7E-38B0D535682C}"/>
              </a:ext>
            </a:extLst>
          </p:cNvPr>
          <p:cNvSpPr/>
          <p:nvPr/>
        </p:nvSpPr>
        <p:spPr>
          <a:xfrm>
            <a:off x="8151703" y="1438889"/>
            <a:ext cx="1207838" cy="246689"/>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Start</a:t>
            </a:r>
          </a:p>
        </p:txBody>
      </p:sp>
      <p:sp>
        <p:nvSpPr>
          <p:cNvPr id="9" name="Process 8">
            <a:extLst>
              <a:ext uri="{FF2B5EF4-FFF2-40B4-BE49-F238E27FC236}">
                <a16:creationId xmlns:a16="http://schemas.microsoft.com/office/drawing/2014/main" id="{BCAD6985-8373-C94F-37AF-7AF623D96B91}"/>
              </a:ext>
            </a:extLst>
          </p:cNvPr>
          <p:cNvSpPr/>
          <p:nvPr/>
        </p:nvSpPr>
        <p:spPr>
          <a:xfrm>
            <a:off x="7611688" y="2856890"/>
            <a:ext cx="2287868" cy="35035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response := </a:t>
            </a:r>
            <a:r>
              <a:rPr lang="en-US" sz="1200" dirty="0" err="1"/>
              <a:t>requests.get</a:t>
            </a:r>
            <a:r>
              <a:rPr lang="en-US" sz="1200" dirty="0"/>
              <a:t>(</a:t>
            </a:r>
            <a:r>
              <a:rPr lang="en-US" sz="1200" dirty="0" err="1"/>
              <a:t>url</a:t>
            </a:r>
            <a:r>
              <a:rPr lang="en-US" sz="1200" dirty="0"/>
              <a:t>)</a:t>
            </a:r>
          </a:p>
        </p:txBody>
      </p:sp>
      <p:sp>
        <p:nvSpPr>
          <p:cNvPr id="10" name="Process 9">
            <a:extLst>
              <a:ext uri="{FF2B5EF4-FFF2-40B4-BE49-F238E27FC236}">
                <a16:creationId xmlns:a16="http://schemas.microsoft.com/office/drawing/2014/main" id="{3FF51E02-8D31-19AA-4E08-6E8999351097}"/>
              </a:ext>
            </a:extLst>
          </p:cNvPr>
          <p:cNvSpPr/>
          <p:nvPr/>
        </p:nvSpPr>
        <p:spPr>
          <a:xfrm>
            <a:off x="7771818" y="2079254"/>
            <a:ext cx="1967607" cy="40163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url</a:t>
            </a:r>
            <a:r>
              <a:rPr lang="en-US" sz="1200" dirty="0"/>
              <a:t> := web </a:t>
            </a:r>
            <a:r>
              <a:rPr lang="en-US" sz="1200" dirty="0" err="1"/>
              <a:t>url</a:t>
            </a:r>
            <a:endParaRPr lang="en-US" sz="1200" dirty="0"/>
          </a:p>
        </p:txBody>
      </p:sp>
      <p:sp>
        <p:nvSpPr>
          <p:cNvPr id="12" name="Process 11">
            <a:extLst>
              <a:ext uri="{FF2B5EF4-FFF2-40B4-BE49-F238E27FC236}">
                <a16:creationId xmlns:a16="http://schemas.microsoft.com/office/drawing/2014/main" id="{209E6A1D-30F2-B714-5131-D2A01AF22DE6}"/>
              </a:ext>
            </a:extLst>
          </p:cNvPr>
          <p:cNvSpPr/>
          <p:nvPr/>
        </p:nvSpPr>
        <p:spPr>
          <a:xfrm>
            <a:off x="7611689" y="3765600"/>
            <a:ext cx="2287868" cy="35035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Soup := </a:t>
            </a:r>
            <a:r>
              <a:rPr lang="en-US" sz="1200" dirty="0" err="1"/>
              <a:t>BeatifulSoup</a:t>
            </a:r>
            <a:r>
              <a:rPr lang="en-US" sz="1200" dirty="0"/>
              <a:t>(response, ‘</a:t>
            </a:r>
            <a:r>
              <a:rPr lang="en-US" sz="1200" dirty="0" err="1"/>
              <a:t>html.parser</a:t>
            </a:r>
            <a:r>
              <a:rPr lang="en-US" sz="1200" dirty="0"/>
              <a:t>’)</a:t>
            </a:r>
          </a:p>
        </p:txBody>
      </p:sp>
      <p:sp>
        <p:nvSpPr>
          <p:cNvPr id="13" name="Process 12">
            <a:extLst>
              <a:ext uri="{FF2B5EF4-FFF2-40B4-BE49-F238E27FC236}">
                <a16:creationId xmlns:a16="http://schemas.microsoft.com/office/drawing/2014/main" id="{335AFEAA-5118-78B8-7EE3-9DF212B02D4A}"/>
              </a:ext>
            </a:extLst>
          </p:cNvPr>
          <p:cNvSpPr/>
          <p:nvPr/>
        </p:nvSpPr>
        <p:spPr>
          <a:xfrm>
            <a:off x="7611689" y="4735620"/>
            <a:ext cx="2287868" cy="35035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 frame := create data frame for each table for </a:t>
            </a:r>
            <a:r>
              <a:rPr lang="en-US" sz="1200" dirty="0" err="1"/>
              <a:t>soup.find_all</a:t>
            </a:r>
            <a:r>
              <a:rPr lang="en-US" sz="1200" dirty="0"/>
              <a:t>()</a:t>
            </a:r>
          </a:p>
        </p:txBody>
      </p:sp>
      <p:sp>
        <p:nvSpPr>
          <p:cNvPr id="15" name="Terminator 14">
            <a:extLst>
              <a:ext uri="{FF2B5EF4-FFF2-40B4-BE49-F238E27FC236}">
                <a16:creationId xmlns:a16="http://schemas.microsoft.com/office/drawing/2014/main" id="{1B8F7A92-89EC-972F-E14E-6D0D9C1A9D28}"/>
              </a:ext>
            </a:extLst>
          </p:cNvPr>
          <p:cNvSpPr/>
          <p:nvPr/>
        </p:nvSpPr>
        <p:spPr>
          <a:xfrm>
            <a:off x="8298423" y="5804669"/>
            <a:ext cx="914400" cy="301752"/>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End</a:t>
            </a:r>
          </a:p>
        </p:txBody>
      </p:sp>
      <p:cxnSp>
        <p:nvCxnSpPr>
          <p:cNvPr id="16" name="Straight Arrow Connector 15">
            <a:extLst>
              <a:ext uri="{FF2B5EF4-FFF2-40B4-BE49-F238E27FC236}">
                <a16:creationId xmlns:a16="http://schemas.microsoft.com/office/drawing/2014/main" id="{E7412A12-4314-D184-425A-179AFAF92645}"/>
              </a:ext>
            </a:extLst>
          </p:cNvPr>
          <p:cNvCxnSpPr>
            <a:stCxn id="8" idx="2"/>
            <a:endCxn id="10" idx="0"/>
          </p:cNvCxnSpPr>
          <p:nvPr/>
        </p:nvCxnSpPr>
        <p:spPr>
          <a:xfrm>
            <a:off x="8755622" y="1685578"/>
            <a:ext cx="0" cy="393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01067EC-2C11-8D60-EEA6-8F1CD79836E3}"/>
              </a:ext>
            </a:extLst>
          </p:cNvPr>
          <p:cNvCxnSpPr>
            <a:stCxn id="10" idx="2"/>
            <a:endCxn id="9" idx="0"/>
          </p:cNvCxnSpPr>
          <p:nvPr/>
        </p:nvCxnSpPr>
        <p:spPr>
          <a:xfrm>
            <a:off x="8755622" y="2480892"/>
            <a:ext cx="0" cy="375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074060-4E09-AA59-67E3-D6DF793AD1A3}"/>
              </a:ext>
            </a:extLst>
          </p:cNvPr>
          <p:cNvCxnSpPr>
            <a:cxnSpLocks/>
            <a:stCxn id="9" idx="2"/>
            <a:endCxn id="12" idx="0"/>
          </p:cNvCxnSpPr>
          <p:nvPr/>
        </p:nvCxnSpPr>
        <p:spPr>
          <a:xfrm>
            <a:off x="8755622" y="3207248"/>
            <a:ext cx="1" cy="558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4B79856-8628-D7E0-BE15-F6F56BB8CEE7}"/>
              </a:ext>
            </a:extLst>
          </p:cNvPr>
          <p:cNvCxnSpPr>
            <a:stCxn id="12" idx="2"/>
            <a:endCxn id="13" idx="0"/>
          </p:cNvCxnSpPr>
          <p:nvPr/>
        </p:nvCxnSpPr>
        <p:spPr>
          <a:xfrm>
            <a:off x="8755623" y="4115958"/>
            <a:ext cx="0" cy="619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483FBD-84D9-BA54-A4B9-040496D7CED2}"/>
              </a:ext>
            </a:extLst>
          </p:cNvPr>
          <p:cNvCxnSpPr>
            <a:cxnSpLocks/>
            <a:stCxn id="13" idx="2"/>
            <a:endCxn id="15" idx="0"/>
          </p:cNvCxnSpPr>
          <p:nvPr/>
        </p:nvCxnSpPr>
        <p:spPr>
          <a:xfrm>
            <a:off x="8755623" y="5085978"/>
            <a:ext cx="0" cy="718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11420</TotalTime>
  <Words>4910</Words>
  <Application>Microsoft Macintosh PowerPoint</Application>
  <PresentationFormat>Widescreen</PresentationFormat>
  <Paragraphs>474</Paragraphs>
  <Slides>48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.SF NS</vt:lpstr>
      <vt:lpstr>Abadi</vt:lpstr>
      <vt:lpstr>Arial</vt:lpstr>
      <vt:lpstr>Calibri</vt:lpstr>
      <vt:lpstr>Calibri Light</vt:lpstr>
      <vt:lpstr>IBM Plex Mono SemiBold</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Jianzhong Bi</dc:creator>
  <cp:lastModifiedBy>Jianzhong Bi</cp:lastModifiedBy>
  <cp:revision>39</cp:revision>
  <dcterms:created xsi:type="dcterms:W3CDTF">2024-07-21T05:03:46Z</dcterms:created>
  <dcterms:modified xsi:type="dcterms:W3CDTF">2024-07-29T05:12:18Z</dcterms:modified>
</cp:coreProperties>
</file>